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76" r:id="rId3"/>
    <p:sldId id="293" r:id="rId4"/>
    <p:sldId id="268" r:id="rId5"/>
    <p:sldId id="269" r:id="rId6"/>
    <p:sldId id="272" r:id="rId7"/>
    <p:sldId id="270" r:id="rId8"/>
    <p:sldId id="271" r:id="rId9"/>
    <p:sldId id="257" r:id="rId10"/>
    <p:sldId id="258" r:id="rId11"/>
    <p:sldId id="259" r:id="rId12"/>
    <p:sldId id="260" r:id="rId13"/>
    <p:sldId id="261" r:id="rId14"/>
    <p:sldId id="262" r:id="rId15"/>
    <p:sldId id="263" r:id="rId16"/>
    <p:sldId id="266" r:id="rId17"/>
    <p:sldId id="267" r:id="rId18"/>
    <p:sldId id="265" r:id="rId19"/>
    <p:sldId id="264" r:id="rId20"/>
    <p:sldId id="274" r:id="rId21"/>
    <p:sldId id="275" r:id="rId22"/>
    <p:sldId id="278" r:id="rId23"/>
    <p:sldId id="290" r:id="rId24"/>
    <p:sldId id="277" r:id="rId25"/>
    <p:sldId id="279" r:id="rId26"/>
    <p:sldId id="281" r:id="rId27"/>
    <p:sldId id="282" r:id="rId28"/>
    <p:sldId id="284" r:id="rId29"/>
    <p:sldId id="285" r:id="rId30"/>
    <p:sldId id="286" r:id="rId31"/>
    <p:sldId id="287" r:id="rId32"/>
    <p:sldId id="288" r:id="rId33"/>
    <p:sldId id="289" r:id="rId34"/>
    <p:sldId id="280" r:id="rId35"/>
    <p:sldId id="292"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972D"/>
    <a:srgbClr val="00CC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155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83767D9-75C9-44DF-A66E-33CA44DFD109}" type="datetimeFigureOut">
              <a:rPr lang="en-US" smtClean="0"/>
              <a:t>12/27/2019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FBFE8-75C4-46D1-BE03-5CCA299421C2}" type="slidenum">
              <a:rPr lang="en-US" smtClean="0"/>
              <a:t>‹#›</a:t>
            </a:fld>
            <a:endParaRPr lang="en-US"/>
          </a:p>
        </p:txBody>
      </p:sp>
    </p:spTree>
    <p:extLst>
      <p:ext uri="{BB962C8B-B14F-4D97-AF65-F5344CB8AC3E}">
        <p14:creationId xmlns:p14="http://schemas.microsoft.com/office/powerpoint/2010/main" val="995189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83767D9-75C9-44DF-A66E-33CA44DFD109}" type="datetimeFigureOut">
              <a:rPr lang="en-US" smtClean="0"/>
              <a:t>12/27/2019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FBFE8-75C4-46D1-BE03-5CCA299421C2}" type="slidenum">
              <a:rPr lang="en-US" smtClean="0"/>
              <a:t>‹#›</a:t>
            </a:fld>
            <a:endParaRPr lang="en-US"/>
          </a:p>
        </p:txBody>
      </p:sp>
    </p:spTree>
    <p:extLst>
      <p:ext uri="{BB962C8B-B14F-4D97-AF65-F5344CB8AC3E}">
        <p14:creationId xmlns:p14="http://schemas.microsoft.com/office/powerpoint/2010/main" val="2116932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83767D9-75C9-44DF-A66E-33CA44DFD109}" type="datetimeFigureOut">
              <a:rPr lang="en-US" smtClean="0"/>
              <a:t>12/27/2019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FBFE8-75C4-46D1-BE03-5CCA299421C2}" type="slidenum">
              <a:rPr lang="en-US" smtClean="0"/>
              <a:t>‹#›</a:t>
            </a:fld>
            <a:endParaRPr lang="en-US"/>
          </a:p>
        </p:txBody>
      </p:sp>
    </p:spTree>
    <p:extLst>
      <p:ext uri="{BB962C8B-B14F-4D97-AF65-F5344CB8AC3E}">
        <p14:creationId xmlns:p14="http://schemas.microsoft.com/office/powerpoint/2010/main" val="3625903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83767D9-75C9-44DF-A66E-33CA44DFD109}" type="datetimeFigureOut">
              <a:rPr lang="en-US" smtClean="0"/>
              <a:t>12/27/2019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FBFE8-75C4-46D1-BE03-5CCA299421C2}" type="slidenum">
              <a:rPr lang="en-US" smtClean="0"/>
              <a:t>‹#›</a:t>
            </a:fld>
            <a:endParaRPr lang="en-US"/>
          </a:p>
        </p:txBody>
      </p:sp>
    </p:spTree>
    <p:extLst>
      <p:ext uri="{BB962C8B-B14F-4D97-AF65-F5344CB8AC3E}">
        <p14:creationId xmlns:p14="http://schemas.microsoft.com/office/powerpoint/2010/main" val="804823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3767D9-75C9-44DF-A66E-33CA44DFD109}" type="datetimeFigureOut">
              <a:rPr lang="en-US" smtClean="0"/>
              <a:t>12/27/2019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FBFE8-75C4-46D1-BE03-5CCA299421C2}" type="slidenum">
              <a:rPr lang="en-US" smtClean="0"/>
              <a:t>‹#›</a:t>
            </a:fld>
            <a:endParaRPr lang="en-US"/>
          </a:p>
        </p:txBody>
      </p:sp>
    </p:spTree>
    <p:extLst>
      <p:ext uri="{BB962C8B-B14F-4D97-AF65-F5344CB8AC3E}">
        <p14:creationId xmlns:p14="http://schemas.microsoft.com/office/powerpoint/2010/main" val="1020235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83767D9-75C9-44DF-A66E-33CA44DFD109}" type="datetimeFigureOut">
              <a:rPr lang="en-US" smtClean="0"/>
              <a:t>12/27/2019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EFBFE8-75C4-46D1-BE03-5CCA299421C2}" type="slidenum">
              <a:rPr lang="en-US" smtClean="0"/>
              <a:t>‹#›</a:t>
            </a:fld>
            <a:endParaRPr lang="en-US"/>
          </a:p>
        </p:txBody>
      </p:sp>
    </p:spTree>
    <p:extLst>
      <p:ext uri="{BB962C8B-B14F-4D97-AF65-F5344CB8AC3E}">
        <p14:creationId xmlns:p14="http://schemas.microsoft.com/office/powerpoint/2010/main" val="2861788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83767D9-75C9-44DF-A66E-33CA44DFD109}" type="datetimeFigureOut">
              <a:rPr lang="en-US" smtClean="0"/>
              <a:t>12/27/2019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EFBFE8-75C4-46D1-BE03-5CCA299421C2}" type="slidenum">
              <a:rPr lang="en-US" smtClean="0"/>
              <a:t>‹#›</a:t>
            </a:fld>
            <a:endParaRPr lang="en-US"/>
          </a:p>
        </p:txBody>
      </p:sp>
    </p:spTree>
    <p:extLst>
      <p:ext uri="{BB962C8B-B14F-4D97-AF65-F5344CB8AC3E}">
        <p14:creationId xmlns:p14="http://schemas.microsoft.com/office/powerpoint/2010/main" val="1417403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83767D9-75C9-44DF-A66E-33CA44DFD109}" type="datetimeFigureOut">
              <a:rPr lang="en-US" smtClean="0"/>
              <a:t>12/27/2019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EFBFE8-75C4-46D1-BE03-5CCA299421C2}" type="slidenum">
              <a:rPr lang="en-US" smtClean="0"/>
              <a:t>‹#›</a:t>
            </a:fld>
            <a:endParaRPr lang="en-US"/>
          </a:p>
        </p:txBody>
      </p:sp>
    </p:spTree>
    <p:extLst>
      <p:ext uri="{BB962C8B-B14F-4D97-AF65-F5344CB8AC3E}">
        <p14:creationId xmlns:p14="http://schemas.microsoft.com/office/powerpoint/2010/main" val="308607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3767D9-75C9-44DF-A66E-33CA44DFD109}" type="datetimeFigureOut">
              <a:rPr lang="en-US" smtClean="0"/>
              <a:t>12/27/2019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EFBFE8-75C4-46D1-BE03-5CCA299421C2}" type="slidenum">
              <a:rPr lang="en-US" smtClean="0"/>
              <a:t>‹#›</a:t>
            </a:fld>
            <a:endParaRPr lang="en-US"/>
          </a:p>
        </p:txBody>
      </p:sp>
    </p:spTree>
    <p:extLst>
      <p:ext uri="{BB962C8B-B14F-4D97-AF65-F5344CB8AC3E}">
        <p14:creationId xmlns:p14="http://schemas.microsoft.com/office/powerpoint/2010/main" val="2417991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3767D9-75C9-44DF-A66E-33CA44DFD109}" type="datetimeFigureOut">
              <a:rPr lang="en-US" smtClean="0"/>
              <a:t>12/27/2019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EFBFE8-75C4-46D1-BE03-5CCA299421C2}" type="slidenum">
              <a:rPr lang="en-US" smtClean="0"/>
              <a:t>‹#›</a:t>
            </a:fld>
            <a:endParaRPr lang="en-US"/>
          </a:p>
        </p:txBody>
      </p:sp>
    </p:spTree>
    <p:extLst>
      <p:ext uri="{BB962C8B-B14F-4D97-AF65-F5344CB8AC3E}">
        <p14:creationId xmlns:p14="http://schemas.microsoft.com/office/powerpoint/2010/main" val="342071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3767D9-75C9-44DF-A66E-33CA44DFD109}" type="datetimeFigureOut">
              <a:rPr lang="en-US" smtClean="0"/>
              <a:t>12/27/2019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EFBFE8-75C4-46D1-BE03-5CCA299421C2}" type="slidenum">
              <a:rPr lang="en-US" smtClean="0"/>
              <a:t>‹#›</a:t>
            </a:fld>
            <a:endParaRPr lang="en-US"/>
          </a:p>
        </p:txBody>
      </p:sp>
    </p:spTree>
    <p:extLst>
      <p:ext uri="{BB962C8B-B14F-4D97-AF65-F5344CB8AC3E}">
        <p14:creationId xmlns:p14="http://schemas.microsoft.com/office/powerpoint/2010/main" val="712833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3767D9-75C9-44DF-A66E-33CA44DFD109}" type="datetimeFigureOut">
              <a:rPr lang="en-US" smtClean="0"/>
              <a:t>12/27/2019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EFBFE8-75C4-46D1-BE03-5CCA299421C2}" type="slidenum">
              <a:rPr lang="en-US" smtClean="0"/>
              <a:t>‹#›</a:t>
            </a:fld>
            <a:endParaRPr lang="en-US"/>
          </a:p>
        </p:txBody>
      </p:sp>
      <p:sp>
        <p:nvSpPr>
          <p:cNvPr id="8" name="TextBox 7"/>
          <p:cNvSpPr txBox="1"/>
          <p:nvPr/>
        </p:nvSpPr>
        <p:spPr>
          <a:xfrm>
            <a:off x="3757448" y="0"/>
            <a:ext cx="1629104" cy="338554"/>
          </a:xfrm>
          <a:prstGeom prst="rect">
            <a:avLst/>
          </a:prstGeom>
          <a:noFill/>
        </p:spPr>
        <p:txBody>
          <a:bodyPr wrap="square" rtlCol="0">
            <a:spAutoFit/>
          </a:bodyPr>
          <a:lstStyle/>
          <a:p>
            <a:pPr algn="ctr"/>
            <a:r>
              <a:rPr lang="en-US" sz="1600" b="1" i="0" dirty="0" smtClean="0">
                <a:solidFill>
                  <a:schemeClr val="accent6"/>
                </a:solidFill>
              </a:rPr>
              <a:t>UNCLASSIFIED</a:t>
            </a:r>
            <a:endParaRPr lang="en-US" sz="1600" b="1" i="0" dirty="0">
              <a:solidFill>
                <a:schemeClr val="accent6"/>
              </a:solidFill>
            </a:endParaRPr>
          </a:p>
        </p:txBody>
      </p:sp>
      <p:sp>
        <p:nvSpPr>
          <p:cNvPr id="9" name="TextBox 8"/>
          <p:cNvSpPr txBox="1"/>
          <p:nvPr/>
        </p:nvSpPr>
        <p:spPr>
          <a:xfrm>
            <a:off x="3757448" y="6519446"/>
            <a:ext cx="1629104" cy="338554"/>
          </a:xfrm>
          <a:prstGeom prst="rect">
            <a:avLst/>
          </a:prstGeom>
          <a:noFill/>
        </p:spPr>
        <p:txBody>
          <a:bodyPr wrap="square" rtlCol="0">
            <a:spAutoFit/>
          </a:bodyPr>
          <a:lstStyle/>
          <a:p>
            <a:pPr algn="ctr"/>
            <a:r>
              <a:rPr lang="en-US" sz="1600" b="1" i="0" dirty="0" smtClean="0">
                <a:solidFill>
                  <a:schemeClr val="accent6"/>
                </a:solidFill>
              </a:rPr>
              <a:t>UNCLASSIFIED</a:t>
            </a:r>
            <a:endParaRPr lang="en-US" sz="1600" b="1" i="0" dirty="0">
              <a:solidFill>
                <a:schemeClr val="accent6"/>
              </a:solidFill>
            </a:endParaRPr>
          </a:p>
        </p:txBody>
      </p:sp>
    </p:spTree>
    <p:extLst>
      <p:ext uri="{BB962C8B-B14F-4D97-AF65-F5344CB8AC3E}">
        <p14:creationId xmlns:p14="http://schemas.microsoft.com/office/powerpoint/2010/main" val="5980440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10.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3.png"/><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4.png"/><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61.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2.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MATLAB</a:t>
            </a:r>
            <a:br>
              <a:rPr lang="en-US" dirty="0" smtClean="0"/>
            </a:br>
            <a:r>
              <a:rPr lang="en-US" dirty="0" smtClean="0"/>
              <a:t>Analysis Tools</a:t>
            </a:r>
            <a:endParaRPr lang="en-US" dirty="0"/>
          </a:p>
        </p:txBody>
      </p:sp>
      <p:sp>
        <p:nvSpPr>
          <p:cNvPr id="3" name="Subtitle 2"/>
          <p:cNvSpPr>
            <a:spLocks noGrp="1"/>
          </p:cNvSpPr>
          <p:nvPr>
            <p:ph type="subTitle" idx="1"/>
          </p:nvPr>
        </p:nvSpPr>
        <p:spPr/>
        <p:txBody>
          <a:bodyPr/>
          <a:lstStyle/>
          <a:p>
            <a:r>
              <a:rPr lang="en-US" dirty="0" smtClean="0"/>
              <a:t>A User’s Guide</a:t>
            </a:r>
          </a:p>
          <a:p>
            <a:r>
              <a:rPr lang="en-US" dirty="0" smtClean="0"/>
              <a:t>11-25-2019</a:t>
            </a:r>
          </a:p>
          <a:p>
            <a:r>
              <a:rPr lang="en-US" dirty="0" smtClean="0"/>
              <a:t>Version 1.0</a:t>
            </a:r>
          </a:p>
        </p:txBody>
      </p:sp>
    </p:spTree>
    <p:extLst>
      <p:ext uri="{BB962C8B-B14F-4D97-AF65-F5344CB8AC3E}">
        <p14:creationId xmlns:p14="http://schemas.microsoft.com/office/powerpoint/2010/main" val="38927197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a:t>
            </a:r>
            <a:r>
              <a:rPr lang="en-US" dirty="0" err="1" smtClean="0"/>
              <a:t>dd_print_callbacks</a:t>
            </a:r>
            <a:endParaRPr lang="en-US" dirty="0"/>
          </a:p>
        </p:txBody>
      </p:sp>
      <p:sp>
        <p:nvSpPr>
          <p:cNvPr id="9" name="TextBox 8"/>
          <p:cNvSpPr txBox="1"/>
          <p:nvPr/>
        </p:nvSpPr>
        <p:spPr>
          <a:xfrm>
            <a:off x="1470327" y="5460933"/>
            <a:ext cx="5980340" cy="1200329"/>
          </a:xfrm>
          <a:prstGeom prst="rect">
            <a:avLst/>
          </a:prstGeom>
          <a:solidFill>
            <a:srgbClr val="F2F2F2"/>
          </a:solidFill>
          <a:ln w="28575">
            <a:solidFill>
              <a:schemeClr val="tx1"/>
            </a:solidFill>
          </a:ln>
        </p:spPr>
        <p:txBody>
          <a:bodyPr wrap="square" rtlCol="0">
            <a:spAutoFit/>
          </a:bodyPr>
          <a:lstStyle/>
          <a:p>
            <a:r>
              <a:rPr lang="en-US" sz="1600" dirty="0" smtClean="0"/>
              <a:t>Right click on figure white space to reveal options:</a:t>
            </a:r>
          </a:p>
          <a:p>
            <a:pPr marL="285750" indent="-285750">
              <a:buFont typeface="Arial" panose="020B0604020202020204" pitchFamily="34" charset="0"/>
              <a:buChar char="•"/>
            </a:pPr>
            <a:r>
              <a:rPr lang="en-US" sz="1400" dirty="0" err="1" smtClean="0"/>
              <a:t>PrepForPrint</a:t>
            </a:r>
            <a:endParaRPr lang="en-US" sz="1400" dirty="0" smtClean="0"/>
          </a:p>
          <a:p>
            <a:pPr marL="285750" indent="-285750">
              <a:buFont typeface="Arial" panose="020B0604020202020204" pitchFamily="34" charset="0"/>
              <a:buChar char="•"/>
            </a:pPr>
            <a:r>
              <a:rPr lang="en-US" sz="1400" dirty="0" err="1" smtClean="0"/>
              <a:t>Kprint</a:t>
            </a:r>
            <a:r>
              <a:rPr lang="en-US" sz="1400" dirty="0" smtClean="0"/>
              <a:t> (starts a series of dialogs to get filename)</a:t>
            </a:r>
          </a:p>
          <a:p>
            <a:pPr marL="285750" indent="-285750">
              <a:buFont typeface="Arial" panose="020B0604020202020204" pitchFamily="34" charset="0"/>
              <a:buChar char="•"/>
            </a:pPr>
            <a:r>
              <a:rPr lang="en-US" sz="1400" dirty="0" smtClean="0"/>
              <a:t>Snip Tool (starts Windows Snip Tool)</a:t>
            </a:r>
          </a:p>
          <a:p>
            <a:pPr marL="285750" indent="-285750">
              <a:buFont typeface="Arial" panose="020B0604020202020204" pitchFamily="34" charset="0"/>
              <a:buChar char="•"/>
            </a:pPr>
            <a:r>
              <a:rPr lang="en-US" sz="1400" dirty="0" smtClean="0"/>
              <a:t>I Feel Lucky (automatically generates a filename from title and calls </a:t>
            </a:r>
            <a:r>
              <a:rPr lang="en-US" sz="1400" dirty="0" err="1" smtClean="0"/>
              <a:t>kprint</a:t>
            </a:r>
            <a:r>
              <a:rPr lang="en-US" sz="1400" dirty="0" smtClean="0"/>
              <a:t>)</a:t>
            </a:r>
            <a:endParaRPr lang="en-US" sz="1400" dirty="0"/>
          </a:p>
        </p:txBody>
      </p:sp>
      <p:grpSp>
        <p:nvGrpSpPr>
          <p:cNvPr id="15" name="Group 14"/>
          <p:cNvGrpSpPr/>
          <p:nvPr/>
        </p:nvGrpSpPr>
        <p:grpSpPr>
          <a:xfrm>
            <a:off x="419100" y="1690689"/>
            <a:ext cx="8305800" cy="3638696"/>
            <a:chOff x="131686" y="1322057"/>
            <a:chExt cx="8880628" cy="3890522"/>
          </a:xfrm>
        </p:grpSpPr>
        <p:pic>
          <p:nvPicPr>
            <p:cNvPr id="12" name="Picture 11"/>
            <p:cNvPicPr>
              <a:picLocks noChangeAspect="1"/>
            </p:cNvPicPr>
            <p:nvPr/>
          </p:nvPicPr>
          <p:blipFill>
            <a:blip r:embed="rId2"/>
            <a:stretch>
              <a:fillRect/>
            </a:stretch>
          </p:blipFill>
          <p:spPr>
            <a:xfrm>
              <a:off x="131686" y="1322057"/>
              <a:ext cx="4321094" cy="3890522"/>
            </a:xfrm>
            <a:prstGeom prst="rect">
              <a:avLst/>
            </a:prstGeom>
          </p:spPr>
        </p:pic>
        <p:pic>
          <p:nvPicPr>
            <p:cNvPr id="13" name="Picture 12"/>
            <p:cNvPicPr>
              <a:picLocks noChangeAspect="1"/>
            </p:cNvPicPr>
            <p:nvPr/>
          </p:nvPicPr>
          <p:blipFill rotWithShape="1">
            <a:blip r:embed="rId3"/>
            <a:srcRect l="47387" t="22902" r="36647" b="30308"/>
            <a:stretch/>
          </p:blipFill>
          <p:spPr>
            <a:xfrm>
              <a:off x="4685520" y="1322057"/>
              <a:ext cx="4326794" cy="3890522"/>
            </a:xfrm>
            <a:prstGeom prst="rect">
              <a:avLst/>
            </a:prstGeom>
          </p:spPr>
        </p:pic>
        <p:pic>
          <p:nvPicPr>
            <p:cNvPr id="14" name="Picture 13"/>
            <p:cNvPicPr>
              <a:picLocks noChangeAspect="1"/>
            </p:cNvPicPr>
            <p:nvPr/>
          </p:nvPicPr>
          <p:blipFill>
            <a:blip r:embed="rId4">
              <a:clrChange>
                <a:clrFrom>
                  <a:srgbClr val="FFFFFF"/>
                </a:clrFrom>
                <a:clrTo>
                  <a:srgbClr val="FFFFFF">
                    <a:alpha val="0"/>
                  </a:srgbClr>
                </a:clrTo>
              </a:clrChange>
            </a:blip>
            <a:stretch>
              <a:fillRect/>
            </a:stretch>
          </p:blipFill>
          <p:spPr>
            <a:xfrm>
              <a:off x="4880912" y="2255894"/>
              <a:ext cx="162407" cy="198497"/>
            </a:xfrm>
            <a:prstGeom prst="rect">
              <a:avLst/>
            </a:prstGeom>
          </p:spPr>
        </p:pic>
      </p:grpSp>
    </p:spTree>
    <p:extLst>
      <p:ext uri="{BB962C8B-B14F-4D97-AF65-F5344CB8AC3E}">
        <p14:creationId xmlns:p14="http://schemas.microsoft.com/office/powerpoint/2010/main" val="36733414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add_analysis_callbacks</a:t>
            </a:r>
            <a:endParaRPr lang="en-US" dirty="0"/>
          </a:p>
        </p:txBody>
      </p:sp>
      <p:sp>
        <p:nvSpPr>
          <p:cNvPr id="3" name="Content Placeholder 2"/>
          <p:cNvSpPr>
            <a:spLocks noGrp="1"/>
          </p:cNvSpPr>
          <p:nvPr>
            <p:ph idx="1"/>
          </p:nvPr>
        </p:nvSpPr>
        <p:spPr/>
        <p:txBody>
          <a:bodyPr>
            <a:normAutofit/>
          </a:bodyPr>
          <a:lstStyle/>
          <a:p>
            <a:r>
              <a:rPr lang="en-US" sz="2400" dirty="0" smtClean="0"/>
              <a:t>Adds a toolbar and a context menu to the current figure</a:t>
            </a:r>
            <a:endParaRPr lang="en-US" sz="2400" dirty="0"/>
          </a:p>
        </p:txBody>
      </p:sp>
      <p:grpSp>
        <p:nvGrpSpPr>
          <p:cNvPr id="9" name="Group 8"/>
          <p:cNvGrpSpPr/>
          <p:nvPr/>
        </p:nvGrpSpPr>
        <p:grpSpPr>
          <a:xfrm>
            <a:off x="350796" y="2962309"/>
            <a:ext cx="8409382" cy="3755990"/>
            <a:chOff x="350796" y="2777967"/>
            <a:chExt cx="8409382" cy="3755990"/>
          </a:xfrm>
        </p:grpSpPr>
        <p:pic>
          <p:nvPicPr>
            <p:cNvPr id="6" name="Picture 5"/>
            <p:cNvPicPr>
              <a:picLocks noChangeAspect="1"/>
            </p:cNvPicPr>
            <p:nvPr/>
          </p:nvPicPr>
          <p:blipFill>
            <a:blip r:embed="rId2"/>
            <a:stretch>
              <a:fillRect/>
            </a:stretch>
          </p:blipFill>
          <p:spPr>
            <a:xfrm>
              <a:off x="350796" y="2777967"/>
              <a:ext cx="4171676" cy="3755990"/>
            </a:xfrm>
            <a:prstGeom prst="rect">
              <a:avLst/>
            </a:prstGeom>
          </p:spPr>
        </p:pic>
        <p:pic>
          <p:nvPicPr>
            <p:cNvPr id="7" name="Picture 6"/>
            <p:cNvPicPr>
              <a:picLocks noChangeAspect="1"/>
            </p:cNvPicPr>
            <p:nvPr/>
          </p:nvPicPr>
          <p:blipFill rotWithShape="1">
            <a:blip r:embed="rId3"/>
            <a:srcRect l="64879" t="30519" r="19136" b="20221"/>
            <a:stretch/>
          </p:blipFill>
          <p:spPr>
            <a:xfrm>
              <a:off x="4785324" y="2777967"/>
              <a:ext cx="3974854" cy="3755990"/>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blip>
            <a:stretch>
              <a:fillRect/>
            </a:stretch>
          </p:blipFill>
          <p:spPr>
            <a:xfrm>
              <a:off x="4940469" y="3768020"/>
              <a:ext cx="151895" cy="185649"/>
            </a:xfrm>
            <a:prstGeom prst="rect">
              <a:avLst/>
            </a:prstGeom>
          </p:spPr>
        </p:pic>
      </p:grpSp>
      <p:pic>
        <p:nvPicPr>
          <p:cNvPr id="10" name="Picture 9"/>
          <p:cNvPicPr>
            <a:picLocks noChangeAspect="1"/>
          </p:cNvPicPr>
          <p:nvPr/>
        </p:nvPicPr>
        <p:blipFill>
          <a:blip r:embed="rId5"/>
          <a:stretch>
            <a:fillRect/>
          </a:stretch>
        </p:blipFill>
        <p:spPr>
          <a:xfrm>
            <a:off x="2518516" y="2334175"/>
            <a:ext cx="4106968" cy="375990"/>
          </a:xfrm>
          <a:prstGeom prst="rect">
            <a:avLst/>
          </a:prstGeom>
          <a:ln>
            <a:solidFill>
              <a:schemeClr val="tx1"/>
            </a:solidFill>
          </a:ln>
        </p:spPr>
      </p:pic>
    </p:spTree>
    <p:extLst>
      <p:ext uri="{BB962C8B-B14F-4D97-AF65-F5344CB8AC3E}">
        <p14:creationId xmlns:p14="http://schemas.microsoft.com/office/powerpoint/2010/main" val="18666415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add_analysis_callbacks</a:t>
            </a:r>
            <a:endParaRPr lang="en-US" dirty="0"/>
          </a:p>
        </p:txBody>
      </p:sp>
      <p:sp>
        <p:nvSpPr>
          <p:cNvPr id="3" name="Content Placeholder 2"/>
          <p:cNvSpPr>
            <a:spLocks noGrp="1"/>
          </p:cNvSpPr>
          <p:nvPr>
            <p:ph idx="1"/>
          </p:nvPr>
        </p:nvSpPr>
        <p:spPr/>
        <p:txBody>
          <a:bodyPr>
            <a:normAutofit/>
          </a:bodyPr>
          <a:lstStyle/>
          <a:p>
            <a:r>
              <a:rPr lang="en-US" sz="2400" dirty="0" smtClean="0"/>
              <a:t>Adds a toolbar and a context menu to the current figure</a:t>
            </a:r>
          </a:p>
          <a:p>
            <a:pPr lvl="1"/>
            <a:r>
              <a:rPr lang="en-US" sz="2000" dirty="0" smtClean="0"/>
              <a:t>Tooltips will appear if you hover the mouse over any buttons</a:t>
            </a:r>
            <a:endParaRPr lang="en-US" sz="2000" dirty="0"/>
          </a:p>
        </p:txBody>
      </p:sp>
      <p:pic>
        <p:nvPicPr>
          <p:cNvPr id="10" name="Picture 9"/>
          <p:cNvPicPr>
            <a:picLocks noChangeAspect="1"/>
          </p:cNvPicPr>
          <p:nvPr/>
        </p:nvPicPr>
        <p:blipFill>
          <a:blip r:embed="rId2"/>
          <a:stretch>
            <a:fillRect/>
          </a:stretch>
        </p:blipFill>
        <p:spPr>
          <a:xfrm>
            <a:off x="2518516" y="2808309"/>
            <a:ext cx="4106968" cy="375990"/>
          </a:xfrm>
          <a:prstGeom prst="rect">
            <a:avLst/>
          </a:prstGeom>
          <a:ln>
            <a:solidFill>
              <a:schemeClr val="tx1"/>
            </a:solidFill>
          </a:ln>
        </p:spPr>
      </p:pic>
      <p:sp>
        <p:nvSpPr>
          <p:cNvPr id="5" name="Oval 4"/>
          <p:cNvSpPr/>
          <p:nvPr/>
        </p:nvSpPr>
        <p:spPr>
          <a:xfrm>
            <a:off x="2483556" y="2810933"/>
            <a:ext cx="361244" cy="3612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clrChange>
              <a:clrFrom>
                <a:srgbClr val="FFFFFF"/>
              </a:clrFrom>
              <a:clrTo>
                <a:srgbClr val="FFFFFF">
                  <a:alpha val="0"/>
                </a:srgbClr>
              </a:clrTo>
            </a:clrChange>
          </a:blip>
          <a:stretch>
            <a:fillRect/>
          </a:stretch>
        </p:blipFill>
        <p:spPr>
          <a:xfrm>
            <a:off x="2567717" y="3015393"/>
            <a:ext cx="367394" cy="449034"/>
          </a:xfrm>
          <a:prstGeom prst="rect">
            <a:avLst/>
          </a:prstGeom>
        </p:spPr>
      </p:pic>
      <p:sp>
        <p:nvSpPr>
          <p:cNvPr id="12" name="TextBox 11"/>
          <p:cNvSpPr txBox="1"/>
          <p:nvPr/>
        </p:nvSpPr>
        <p:spPr>
          <a:xfrm>
            <a:off x="2844800" y="3319235"/>
            <a:ext cx="1174044" cy="307777"/>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400" dirty="0" smtClean="0"/>
              <a:t>Compute dx</a:t>
            </a:r>
            <a:endParaRPr lang="en-US" sz="1400" dirty="0"/>
          </a:p>
        </p:txBody>
      </p:sp>
    </p:spTree>
    <p:extLst>
      <p:ext uri="{BB962C8B-B14F-4D97-AF65-F5344CB8AC3E}">
        <p14:creationId xmlns:p14="http://schemas.microsoft.com/office/powerpoint/2010/main" val="21850376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518516" y="1497172"/>
            <a:ext cx="4106968" cy="375990"/>
          </a:xfrm>
          <a:prstGeom prst="rect">
            <a:avLst/>
          </a:prstGeom>
          <a:ln>
            <a:solidFill>
              <a:schemeClr val="tx1"/>
            </a:solidFill>
          </a:ln>
        </p:spPr>
      </p:pic>
      <p:sp>
        <p:nvSpPr>
          <p:cNvPr id="2" name="Title 1"/>
          <p:cNvSpPr>
            <a:spLocks noGrp="1"/>
          </p:cNvSpPr>
          <p:nvPr>
            <p:ph type="title"/>
          </p:nvPr>
        </p:nvSpPr>
        <p:spPr/>
        <p:txBody>
          <a:bodyPr/>
          <a:lstStyle/>
          <a:p>
            <a:r>
              <a:rPr lang="en-US" dirty="0" err="1" smtClean="0"/>
              <a:t>add_analysis_callbacks</a:t>
            </a:r>
            <a:endParaRPr lang="en-US" dirty="0"/>
          </a:p>
        </p:txBody>
      </p:sp>
      <p:grpSp>
        <p:nvGrpSpPr>
          <p:cNvPr id="9" name="Group 8"/>
          <p:cNvGrpSpPr/>
          <p:nvPr/>
        </p:nvGrpSpPr>
        <p:grpSpPr>
          <a:xfrm>
            <a:off x="2483556" y="1497172"/>
            <a:ext cx="1535288" cy="816079"/>
            <a:chOff x="2483556" y="2810933"/>
            <a:chExt cx="1535288" cy="816079"/>
          </a:xfrm>
        </p:grpSpPr>
        <p:sp>
          <p:nvSpPr>
            <p:cNvPr id="4" name="Oval 3"/>
            <p:cNvSpPr/>
            <p:nvPr/>
          </p:nvSpPr>
          <p:spPr>
            <a:xfrm>
              <a:off x="2483556" y="2810933"/>
              <a:ext cx="361244" cy="3612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2567717" y="3015393"/>
              <a:ext cx="367394" cy="449034"/>
            </a:xfrm>
            <a:prstGeom prst="rect">
              <a:avLst/>
            </a:prstGeom>
          </p:spPr>
        </p:pic>
        <p:sp>
          <p:nvSpPr>
            <p:cNvPr id="6" name="TextBox 5"/>
            <p:cNvSpPr txBox="1"/>
            <p:nvPr/>
          </p:nvSpPr>
          <p:spPr>
            <a:xfrm>
              <a:off x="2844800" y="3319235"/>
              <a:ext cx="1174044" cy="307777"/>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400" dirty="0" smtClean="0"/>
                <a:t>Compute dx</a:t>
              </a:r>
              <a:endParaRPr lang="en-US" sz="1400" dirty="0"/>
            </a:p>
          </p:txBody>
        </p:sp>
      </p:grpSp>
      <p:pic>
        <p:nvPicPr>
          <p:cNvPr id="10" name="Picture 9"/>
          <p:cNvPicPr>
            <a:picLocks noChangeAspect="1"/>
          </p:cNvPicPr>
          <p:nvPr/>
        </p:nvPicPr>
        <p:blipFill rotWithShape="1">
          <a:blip r:embed="rId4"/>
          <a:srcRect l="55739" t="26937" r="28261" b="23877"/>
          <a:stretch/>
        </p:blipFill>
        <p:spPr>
          <a:xfrm>
            <a:off x="178394" y="2449609"/>
            <a:ext cx="3160342" cy="2980777"/>
          </a:xfrm>
          <a:prstGeom prst="rect">
            <a:avLst/>
          </a:prstGeom>
        </p:spPr>
      </p:pic>
      <p:pic>
        <p:nvPicPr>
          <p:cNvPr id="11" name="Picture 10"/>
          <p:cNvPicPr>
            <a:picLocks noChangeAspect="1"/>
          </p:cNvPicPr>
          <p:nvPr/>
        </p:nvPicPr>
        <p:blipFill rotWithShape="1">
          <a:blip r:embed="rId5"/>
          <a:srcRect l="55741" t="26881" r="28238" b="23767"/>
          <a:stretch/>
        </p:blipFill>
        <p:spPr>
          <a:xfrm>
            <a:off x="1413575" y="3636188"/>
            <a:ext cx="3158425" cy="2984824"/>
          </a:xfrm>
          <a:prstGeom prst="rect">
            <a:avLst/>
          </a:prstGeom>
        </p:spPr>
      </p:pic>
      <p:sp>
        <p:nvSpPr>
          <p:cNvPr id="12" name="TextBox 11"/>
          <p:cNvSpPr txBox="1"/>
          <p:nvPr/>
        </p:nvSpPr>
        <p:spPr>
          <a:xfrm>
            <a:off x="304800" y="2570009"/>
            <a:ext cx="1876425" cy="369332"/>
          </a:xfrm>
          <a:prstGeom prst="rect">
            <a:avLst/>
          </a:prstGeom>
          <a:solidFill>
            <a:schemeClr val="accent4">
              <a:lumMod val="20000"/>
              <a:lumOff val="80000"/>
            </a:schemeClr>
          </a:solidFill>
          <a:ln>
            <a:solidFill>
              <a:schemeClr val="tx1"/>
            </a:solidFill>
          </a:ln>
        </p:spPr>
        <p:txBody>
          <a:bodyPr wrap="square" rtlCol="0">
            <a:spAutoFit/>
          </a:bodyPr>
          <a:lstStyle/>
          <a:p>
            <a:r>
              <a:rPr lang="en-US" dirty="0" smtClean="0"/>
              <a:t>Step 1)</a:t>
            </a:r>
            <a:endParaRPr lang="en-US" dirty="0"/>
          </a:p>
        </p:txBody>
      </p:sp>
      <p:sp>
        <p:nvSpPr>
          <p:cNvPr id="13" name="TextBox 12"/>
          <p:cNvSpPr txBox="1"/>
          <p:nvPr/>
        </p:nvSpPr>
        <p:spPr>
          <a:xfrm>
            <a:off x="1555397" y="3756588"/>
            <a:ext cx="1876425" cy="369332"/>
          </a:xfrm>
          <a:prstGeom prst="rect">
            <a:avLst/>
          </a:prstGeom>
          <a:solidFill>
            <a:schemeClr val="accent4">
              <a:lumMod val="20000"/>
              <a:lumOff val="80000"/>
            </a:schemeClr>
          </a:solidFill>
          <a:ln>
            <a:solidFill>
              <a:schemeClr val="tx1"/>
            </a:solidFill>
          </a:ln>
        </p:spPr>
        <p:txBody>
          <a:bodyPr wrap="square" rtlCol="0">
            <a:spAutoFit/>
          </a:bodyPr>
          <a:lstStyle/>
          <a:p>
            <a:r>
              <a:rPr lang="en-US" dirty="0" smtClean="0"/>
              <a:t>Step 2)</a:t>
            </a:r>
            <a:endParaRPr lang="en-US" dirty="0"/>
          </a:p>
        </p:txBody>
      </p:sp>
      <p:pic>
        <p:nvPicPr>
          <p:cNvPr id="14" name="Picture 13"/>
          <p:cNvPicPr>
            <a:picLocks noChangeAspect="1"/>
          </p:cNvPicPr>
          <p:nvPr/>
        </p:nvPicPr>
        <p:blipFill>
          <a:blip r:embed="rId6"/>
          <a:stretch>
            <a:fillRect/>
          </a:stretch>
        </p:blipFill>
        <p:spPr>
          <a:xfrm>
            <a:off x="4429735" y="2337779"/>
            <a:ext cx="4533290" cy="4283233"/>
          </a:xfrm>
          <a:prstGeom prst="rect">
            <a:avLst/>
          </a:prstGeom>
        </p:spPr>
      </p:pic>
      <p:sp>
        <p:nvSpPr>
          <p:cNvPr id="15" name="TextBox 14"/>
          <p:cNvSpPr txBox="1"/>
          <p:nvPr/>
        </p:nvSpPr>
        <p:spPr>
          <a:xfrm>
            <a:off x="5419725" y="4830221"/>
            <a:ext cx="2905126" cy="1200329"/>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dirty="0" smtClean="0"/>
              <a:t>Result will pull the units from the </a:t>
            </a:r>
            <a:r>
              <a:rPr lang="en-US" dirty="0" err="1" smtClean="0"/>
              <a:t>xlabel</a:t>
            </a:r>
            <a:r>
              <a:rPr lang="en-US" dirty="0" smtClean="0"/>
              <a:t> if the units enclosed with </a:t>
            </a:r>
            <a:r>
              <a:rPr lang="en-US" dirty="0" err="1" smtClean="0"/>
              <a:t>parantheses</a:t>
            </a:r>
            <a:r>
              <a:rPr lang="en-US" dirty="0" smtClean="0"/>
              <a:t> or square brackets.</a:t>
            </a:r>
            <a:endParaRPr lang="en-US" dirty="0"/>
          </a:p>
        </p:txBody>
      </p:sp>
      <p:sp>
        <p:nvSpPr>
          <p:cNvPr id="16" name="Oval 15"/>
          <p:cNvSpPr/>
          <p:nvPr/>
        </p:nvSpPr>
        <p:spPr>
          <a:xfrm>
            <a:off x="5656683" y="3248025"/>
            <a:ext cx="867941" cy="77632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42776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55739" t="26937" r="28261" b="23877"/>
          <a:stretch/>
        </p:blipFill>
        <p:spPr>
          <a:xfrm>
            <a:off x="178394" y="2449609"/>
            <a:ext cx="3160342" cy="2980777"/>
          </a:xfrm>
          <a:prstGeom prst="rect">
            <a:avLst/>
          </a:prstGeom>
        </p:spPr>
      </p:pic>
      <p:pic>
        <p:nvPicPr>
          <p:cNvPr id="8" name="Picture 7"/>
          <p:cNvPicPr>
            <a:picLocks noChangeAspect="1"/>
          </p:cNvPicPr>
          <p:nvPr/>
        </p:nvPicPr>
        <p:blipFill>
          <a:blip r:embed="rId3"/>
          <a:stretch>
            <a:fillRect/>
          </a:stretch>
        </p:blipFill>
        <p:spPr>
          <a:xfrm>
            <a:off x="2518516" y="1497172"/>
            <a:ext cx="4106968" cy="375990"/>
          </a:xfrm>
          <a:prstGeom prst="rect">
            <a:avLst/>
          </a:prstGeom>
          <a:ln>
            <a:solidFill>
              <a:schemeClr val="tx1"/>
            </a:solidFill>
          </a:ln>
        </p:spPr>
      </p:pic>
      <p:sp>
        <p:nvSpPr>
          <p:cNvPr id="2" name="Title 1"/>
          <p:cNvSpPr>
            <a:spLocks noGrp="1"/>
          </p:cNvSpPr>
          <p:nvPr>
            <p:ph type="title"/>
          </p:nvPr>
        </p:nvSpPr>
        <p:spPr/>
        <p:txBody>
          <a:bodyPr/>
          <a:lstStyle/>
          <a:p>
            <a:r>
              <a:rPr lang="en-US" dirty="0" err="1" smtClean="0"/>
              <a:t>add_analysis_callbacks</a:t>
            </a:r>
            <a:endParaRPr lang="en-US" dirty="0"/>
          </a:p>
        </p:txBody>
      </p:sp>
      <p:grpSp>
        <p:nvGrpSpPr>
          <p:cNvPr id="9" name="Group 8"/>
          <p:cNvGrpSpPr/>
          <p:nvPr/>
        </p:nvGrpSpPr>
        <p:grpSpPr>
          <a:xfrm>
            <a:off x="2801056" y="1497172"/>
            <a:ext cx="2075744" cy="816079"/>
            <a:chOff x="2483556" y="2810933"/>
            <a:chExt cx="2075744" cy="816079"/>
          </a:xfrm>
        </p:grpSpPr>
        <p:sp>
          <p:nvSpPr>
            <p:cNvPr id="4" name="Oval 3"/>
            <p:cNvSpPr/>
            <p:nvPr/>
          </p:nvSpPr>
          <p:spPr>
            <a:xfrm>
              <a:off x="2483556" y="2810933"/>
              <a:ext cx="361244" cy="3612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2567717" y="3015393"/>
              <a:ext cx="367394" cy="449034"/>
            </a:xfrm>
            <a:prstGeom prst="rect">
              <a:avLst/>
            </a:prstGeom>
          </p:spPr>
        </p:pic>
        <p:sp>
          <p:nvSpPr>
            <p:cNvPr id="6" name="TextBox 5"/>
            <p:cNvSpPr txBox="1"/>
            <p:nvPr/>
          </p:nvSpPr>
          <p:spPr>
            <a:xfrm>
              <a:off x="2844800" y="3319235"/>
              <a:ext cx="1714500" cy="307777"/>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400" dirty="0" smtClean="0"/>
                <a:t>Compute frequency</a:t>
              </a:r>
              <a:endParaRPr lang="en-US" sz="1400" dirty="0"/>
            </a:p>
          </p:txBody>
        </p:sp>
      </p:grpSp>
      <p:pic>
        <p:nvPicPr>
          <p:cNvPr id="11" name="Picture 10"/>
          <p:cNvPicPr>
            <a:picLocks noChangeAspect="1"/>
          </p:cNvPicPr>
          <p:nvPr/>
        </p:nvPicPr>
        <p:blipFill rotWithShape="1">
          <a:blip r:embed="rId5"/>
          <a:srcRect l="55741" t="26881" r="28238" b="23767"/>
          <a:stretch/>
        </p:blipFill>
        <p:spPr>
          <a:xfrm>
            <a:off x="1413575" y="3636188"/>
            <a:ext cx="3158425" cy="2984824"/>
          </a:xfrm>
          <a:prstGeom prst="rect">
            <a:avLst/>
          </a:prstGeom>
        </p:spPr>
      </p:pic>
      <p:sp>
        <p:nvSpPr>
          <p:cNvPr id="12" name="TextBox 11"/>
          <p:cNvSpPr txBox="1"/>
          <p:nvPr/>
        </p:nvSpPr>
        <p:spPr>
          <a:xfrm>
            <a:off x="304800" y="2570009"/>
            <a:ext cx="1876425" cy="369332"/>
          </a:xfrm>
          <a:prstGeom prst="rect">
            <a:avLst/>
          </a:prstGeom>
          <a:solidFill>
            <a:schemeClr val="accent4">
              <a:lumMod val="20000"/>
              <a:lumOff val="80000"/>
            </a:schemeClr>
          </a:solidFill>
          <a:ln>
            <a:solidFill>
              <a:schemeClr val="tx1"/>
            </a:solidFill>
          </a:ln>
        </p:spPr>
        <p:txBody>
          <a:bodyPr wrap="square" rtlCol="0">
            <a:spAutoFit/>
          </a:bodyPr>
          <a:lstStyle/>
          <a:p>
            <a:r>
              <a:rPr lang="en-US" dirty="0" smtClean="0"/>
              <a:t>Step 1)</a:t>
            </a:r>
            <a:endParaRPr lang="en-US" dirty="0"/>
          </a:p>
        </p:txBody>
      </p:sp>
      <p:sp>
        <p:nvSpPr>
          <p:cNvPr id="13" name="TextBox 12"/>
          <p:cNvSpPr txBox="1"/>
          <p:nvPr/>
        </p:nvSpPr>
        <p:spPr>
          <a:xfrm>
            <a:off x="1555397" y="3756588"/>
            <a:ext cx="1876425" cy="369332"/>
          </a:xfrm>
          <a:prstGeom prst="rect">
            <a:avLst/>
          </a:prstGeom>
          <a:solidFill>
            <a:schemeClr val="accent4">
              <a:lumMod val="20000"/>
              <a:lumOff val="80000"/>
            </a:schemeClr>
          </a:solidFill>
          <a:ln>
            <a:solidFill>
              <a:schemeClr val="tx1"/>
            </a:solidFill>
          </a:ln>
        </p:spPr>
        <p:txBody>
          <a:bodyPr wrap="square" rtlCol="0">
            <a:spAutoFit/>
          </a:bodyPr>
          <a:lstStyle/>
          <a:p>
            <a:r>
              <a:rPr lang="en-US" dirty="0" smtClean="0"/>
              <a:t>Step 2)</a:t>
            </a:r>
            <a:endParaRPr lang="en-US" dirty="0"/>
          </a:p>
        </p:txBody>
      </p:sp>
      <p:pic>
        <p:nvPicPr>
          <p:cNvPr id="3" name="Picture 2"/>
          <p:cNvPicPr>
            <a:picLocks noChangeAspect="1"/>
          </p:cNvPicPr>
          <p:nvPr/>
        </p:nvPicPr>
        <p:blipFill>
          <a:blip r:embed="rId6"/>
          <a:stretch>
            <a:fillRect/>
          </a:stretch>
        </p:blipFill>
        <p:spPr>
          <a:xfrm>
            <a:off x="4429735" y="2337779"/>
            <a:ext cx="4533290" cy="4283233"/>
          </a:xfrm>
          <a:prstGeom prst="rect">
            <a:avLst/>
          </a:prstGeom>
        </p:spPr>
      </p:pic>
      <p:sp>
        <p:nvSpPr>
          <p:cNvPr id="15" name="TextBox 14"/>
          <p:cNvSpPr txBox="1"/>
          <p:nvPr/>
        </p:nvSpPr>
        <p:spPr>
          <a:xfrm>
            <a:off x="5083176" y="4538121"/>
            <a:ext cx="3578224" cy="1477328"/>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dirty="0" smtClean="0"/>
              <a:t>Works the same way as “Compute dx”, but will also compute the corresponding frequency of the drawn time period. Requires the x-axis to be units of time.</a:t>
            </a:r>
            <a:endParaRPr lang="en-US" dirty="0"/>
          </a:p>
        </p:txBody>
      </p:sp>
      <p:sp>
        <p:nvSpPr>
          <p:cNvPr id="16" name="Oval 15"/>
          <p:cNvSpPr/>
          <p:nvPr/>
        </p:nvSpPr>
        <p:spPr>
          <a:xfrm>
            <a:off x="5656683" y="3248025"/>
            <a:ext cx="867941" cy="77632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55158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a:srcRect l="63416" t="27107" r="20563" b="23368"/>
          <a:stretch/>
        </p:blipFill>
        <p:spPr>
          <a:xfrm>
            <a:off x="178394" y="2445563"/>
            <a:ext cx="3146394" cy="2984823"/>
          </a:xfrm>
          <a:prstGeom prst="rect">
            <a:avLst/>
          </a:prstGeom>
        </p:spPr>
      </p:pic>
      <p:pic>
        <p:nvPicPr>
          <p:cNvPr id="8" name="Picture 7"/>
          <p:cNvPicPr>
            <a:picLocks noChangeAspect="1"/>
          </p:cNvPicPr>
          <p:nvPr/>
        </p:nvPicPr>
        <p:blipFill>
          <a:blip r:embed="rId3"/>
          <a:stretch>
            <a:fillRect/>
          </a:stretch>
        </p:blipFill>
        <p:spPr>
          <a:xfrm>
            <a:off x="2518516" y="1497172"/>
            <a:ext cx="4106968" cy="375990"/>
          </a:xfrm>
          <a:prstGeom prst="rect">
            <a:avLst/>
          </a:prstGeom>
          <a:ln>
            <a:solidFill>
              <a:schemeClr val="tx1"/>
            </a:solidFill>
          </a:ln>
        </p:spPr>
      </p:pic>
      <p:sp>
        <p:nvSpPr>
          <p:cNvPr id="2" name="Title 1"/>
          <p:cNvSpPr>
            <a:spLocks noGrp="1"/>
          </p:cNvSpPr>
          <p:nvPr>
            <p:ph type="title"/>
          </p:nvPr>
        </p:nvSpPr>
        <p:spPr/>
        <p:txBody>
          <a:bodyPr/>
          <a:lstStyle/>
          <a:p>
            <a:r>
              <a:rPr lang="en-US" dirty="0" err="1" smtClean="0"/>
              <a:t>add_analysis_callbacks</a:t>
            </a:r>
            <a:endParaRPr lang="en-US" dirty="0"/>
          </a:p>
        </p:txBody>
      </p:sp>
      <p:grpSp>
        <p:nvGrpSpPr>
          <p:cNvPr id="9" name="Group 8"/>
          <p:cNvGrpSpPr/>
          <p:nvPr/>
        </p:nvGrpSpPr>
        <p:grpSpPr>
          <a:xfrm>
            <a:off x="3156656" y="1497172"/>
            <a:ext cx="1542344" cy="816079"/>
            <a:chOff x="2483556" y="2810933"/>
            <a:chExt cx="1542344" cy="816079"/>
          </a:xfrm>
        </p:grpSpPr>
        <p:sp>
          <p:nvSpPr>
            <p:cNvPr id="4" name="Oval 3"/>
            <p:cNvSpPr/>
            <p:nvPr/>
          </p:nvSpPr>
          <p:spPr>
            <a:xfrm>
              <a:off x="2483556" y="2810933"/>
              <a:ext cx="361244" cy="3612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2567717" y="3015393"/>
              <a:ext cx="367394" cy="449034"/>
            </a:xfrm>
            <a:prstGeom prst="rect">
              <a:avLst/>
            </a:prstGeom>
          </p:spPr>
        </p:pic>
        <p:sp>
          <p:nvSpPr>
            <p:cNvPr id="6" name="TextBox 5"/>
            <p:cNvSpPr txBox="1"/>
            <p:nvPr/>
          </p:nvSpPr>
          <p:spPr>
            <a:xfrm>
              <a:off x="2844800" y="3319235"/>
              <a:ext cx="1181100" cy="307777"/>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400" dirty="0" smtClean="0"/>
                <a:t>Compute </a:t>
              </a:r>
              <a:r>
                <a:rPr lang="en-US" sz="1400" dirty="0" err="1" smtClean="0"/>
                <a:t>dy</a:t>
              </a:r>
              <a:endParaRPr lang="en-US" sz="1400" dirty="0"/>
            </a:p>
          </p:txBody>
        </p:sp>
      </p:grpSp>
      <p:sp>
        <p:nvSpPr>
          <p:cNvPr id="12" name="TextBox 11"/>
          <p:cNvSpPr txBox="1"/>
          <p:nvPr/>
        </p:nvSpPr>
        <p:spPr>
          <a:xfrm>
            <a:off x="304800" y="2570009"/>
            <a:ext cx="1876425" cy="369332"/>
          </a:xfrm>
          <a:prstGeom prst="rect">
            <a:avLst/>
          </a:prstGeom>
          <a:solidFill>
            <a:schemeClr val="accent4">
              <a:lumMod val="20000"/>
              <a:lumOff val="80000"/>
            </a:schemeClr>
          </a:solidFill>
          <a:ln>
            <a:solidFill>
              <a:schemeClr val="tx1"/>
            </a:solidFill>
          </a:ln>
        </p:spPr>
        <p:txBody>
          <a:bodyPr wrap="square" rtlCol="0">
            <a:spAutoFit/>
          </a:bodyPr>
          <a:lstStyle/>
          <a:p>
            <a:r>
              <a:rPr lang="en-US" dirty="0" smtClean="0"/>
              <a:t>Step 1)</a:t>
            </a:r>
            <a:endParaRPr lang="en-US" dirty="0"/>
          </a:p>
        </p:txBody>
      </p:sp>
      <p:pic>
        <p:nvPicPr>
          <p:cNvPr id="22" name="Picture 21"/>
          <p:cNvPicPr>
            <a:picLocks noChangeAspect="1"/>
          </p:cNvPicPr>
          <p:nvPr/>
        </p:nvPicPr>
        <p:blipFill rotWithShape="1">
          <a:blip r:embed="rId5"/>
          <a:srcRect l="1824" t="1012" r="3863" b="3866"/>
          <a:stretch/>
        </p:blipFill>
        <p:spPr>
          <a:xfrm>
            <a:off x="1413575" y="3633312"/>
            <a:ext cx="3158425" cy="2987700"/>
          </a:xfrm>
          <a:prstGeom prst="rect">
            <a:avLst/>
          </a:prstGeom>
        </p:spPr>
      </p:pic>
      <p:sp>
        <p:nvSpPr>
          <p:cNvPr id="13" name="TextBox 12"/>
          <p:cNvSpPr txBox="1"/>
          <p:nvPr/>
        </p:nvSpPr>
        <p:spPr>
          <a:xfrm>
            <a:off x="1555397" y="3756588"/>
            <a:ext cx="1876425" cy="369332"/>
          </a:xfrm>
          <a:prstGeom prst="rect">
            <a:avLst/>
          </a:prstGeom>
          <a:solidFill>
            <a:schemeClr val="accent4">
              <a:lumMod val="20000"/>
              <a:lumOff val="80000"/>
            </a:schemeClr>
          </a:solidFill>
          <a:ln>
            <a:solidFill>
              <a:schemeClr val="tx1"/>
            </a:solidFill>
          </a:ln>
        </p:spPr>
        <p:txBody>
          <a:bodyPr wrap="square" rtlCol="0">
            <a:spAutoFit/>
          </a:bodyPr>
          <a:lstStyle/>
          <a:p>
            <a:r>
              <a:rPr lang="en-US" dirty="0" smtClean="0"/>
              <a:t>Step 2)</a:t>
            </a:r>
            <a:endParaRPr lang="en-US" dirty="0"/>
          </a:p>
        </p:txBody>
      </p:sp>
      <p:pic>
        <p:nvPicPr>
          <p:cNvPr id="14" name="Picture 13"/>
          <p:cNvPicPr>
            <a:picLocks noChangeAspect="1"/>
          </p:cNvPicPr>
          <p:nvPr/>
        </p:nvPicPr>
        <p:blipFill>
          <a:blip r:embed="rId6"/>
          <a:stretch>
            <a:fillRect/>
          </a:stretch>
        </p:blipFill>
        <p:spPr>
          <a:xfrm>
            <a:off x="4429735" y="2337779"/>
            <a:ext cx="4533290" cy="4283233"/>
          </a:xfrm>
          <a:prstGeom prst="rect">
            <a:avLst/>
          </a:prstGeom>
        </p:spPr>
      </p:pic>
      <p:sp>
        <p:nvSpPr>
          <p:cNvPr id="16" name="Oval 15"/>
          <p:cNvSpPr/>
          <p:nvPr/>
        </p:nvSpPr>
        <p:spPr>
          <a:xfrm>
            <a:off x="5229028" y="3368425"/>
            <a:ext cx="867941" cy="77632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7768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2443" t="2441" r="1229" b="6594"/>
          <a:stretch/>
        </p:blipFill>
        <p:spPr>
          <a:xfrm>
            <a:off x="178394" y="2445562"/>
            <a:ext cx="3167970" cy="2988275"/>
          </a:xfrm>
          <a:prstGeom prst="rect">
            <a:avLst/>
          </a:prstGeom>
        </p:spPr>
      </p:pic>
      <p:pic>
        <p:nvPicPr>
          <p:cNvPr id="15" name="Picture 14"/>
          <p:cNvPicPr>
            <a:picLocks noChangeAspect="1"/>
          </p:cNvPicPr>
          <p:nvPr/>
        </p:nvPicPr>
        <p:blipFill rotWithShape="1">
          <a:blip r:embed="rId3"/>
          <a:srcRect l="1815" t="1416" r="2334" b="2565"/>
          <a:stretch/>
        </p:blipFill>
        <p:spPr>
          <a:xfrm>
            <a:off x="1413575" y="3636087"/>
            <a:ext cx="3158425" cy="2984925"/>
          </a:xfrm>
          <a:prstGeom prst="rect">
            <a:avLst/>
          </a:prstGeom>
        </p:spPr>
      </p:pic>
      <p:pic>
        <p:nvPicPr>
          <p:cNvPr id="8" name="Picture 7"/>
          <p:cNvPicPr>
            <a:picLocks noChangeAspect="1"/>
          </p:cNvPicPr>
          <p:nvPr/>
        </p:nvPicPr>
        <p:blipFill>
          <a:blip r:embed="rId4"/>
          <a:stretch>
            <a:fillRect/>
          </a:stretch>
        </p:blipFill>
        <p:spPr>
          <a:xfrm>
            <a:off x="2518516" y="1497172"/>
            <a:ext cx="4106968" cy="375990"/>
          </a:xfrm>
          <a:prstGeom prst="rect">
            <a:avLst/>
          </a:prstGeom>
          <a:ln>
            <a:solidFill>
              <a:schemeClr val="tx1"/>
            </a:solidFill>
          </a:ln>
        </p:spPr>
      </p:pic>
      <p:sp>
        <p:nvSpPr>
          <p:cNvPr id="2" name="Title 1"/>
          <p:cNvSpPr>
            <a:spLocks noGrp="1"/>
          </p:cNvSpPr>
          <p:nvPr>
            <p:ph type="title"/>
          </p:nvPr>
        </p:nvSpPr>
        <p:spPr/>
        <p:txBody>
          <a:bodyPr/>
          <a:lstStyle/>
          <a:p>
            <a:r>
              <a:rPr lang="en-US" dirty="0" err="1" smtClean="0"/>
              <a:t>add_analysis_callbacks</a:t>
            </a:r>
            <a:endParaRPr lang="en-US" dirty="0"/>
          </a:p>
        </p:txBody>
      </p:sp>
      <p:grpSp>
        <p:nvGrpSpPr>
          <p:cNvPr id="9" name="Group 8"/>
          <p:cNvGrpSpPr/>
          <p:nvPr/>
        </p:nvGrpSpPr>
        <p:grpSpPr>
          <a:xfrm>
            <a:off x="3486856" y="1497172"/>
            <a:ext cx="1678672" cy="816079"/>
            <a:chOff x="2483556" y="2810933"/>
            <a:chExt cx="1678672" cy="816079"/>
          </a:xfrm>
        </p:grpSpPr>
        <p:sp>
          <p:nvSpPr>
            <p:cNvPr id="4" name="Oval 3"/>
            <p:cNvSpPr/>
            <p:nvPr/>
          </p:nvSpPr>
          <p:spPr>
            <a:xfrm>
              <a:off x="2483556" y="2810933"/>
              <a:ext cx="361244" cy="3612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a:clrChange>
                <a:clrFrom>
                  <a:srgbClr val="FFFFFF"/>
                </a:clrFrom>
                <a:clrTo>
                  <a:srgbClr val="FFFFFF">
                    <a:alpha val="0"/>
                  </a:srgbClr>
                </a:clrTo>
              </a:clrChange>
            </a:blip>
            <a:stretch>
              <a:fillRect/>
            </a:stretch>
          </p:blipFill>
          <p:spPr>
            <a:xfrm>
              <a:off x="2567717" y="3015393"/>
              <a:ext cx="367394" cy="449034"/>
            </a:xfrm>
            <a:prstGeom prst="rect">
              <a:avLst/>
            </a:prstGeom>
          </p:spPr>
        </p:pic>
        <p:sp>
          <p:nvSpPr>
            <p:cNvPr id="6" name="TextBox 5"/>
            <p:cNvSpPr txBox="1"/>
            <p:nvPr/>
          </p:nvSpPr>
          <p:spPr>
            <a:xfrm>
              <a:off x="2844800" y="3319235"/>
              <a:ext cx="1317428" cy="307777"/>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400" dirty="0" smtClean="0"/>
                <a:t>Compute slope</a:t>
              </a:r>
              <a:endParaRPr lang="en-US" sz="1400" dirty="0"/>
            </a:p>
          </p:txBody>
        </p:sp>
      </p:grpSp>
      <p:sp>
        <p:nvSpPr>
          <p:cNvPr id="12" name="TextBox 11"/>
          <p:cNvSpPr txBox="1"/>
          <p:nvPr/>
        </p:nvSpPr>
        <p:spPr>
          <a:xfrm>
            <a:off x="304800" y="2570009"/>
            <a:ext cx="1876425" cy="369332"/>
          </a:xfrm>
          <a:prstGeom prst="rect">
            <a:avLst/>
          </a:prstGeom>
          <a:solidFill>
            <a:schemeClr val="accent4">
              <a:lumMod val="20000"/>
              <a:lumOff val="80000"/>
            </a:schemeClr>
          </a:solidFill>
          <a:ln>
            <a:solidFill>
              <a:schemeClr val="tx1"/>
            </a:solidFill>
          </a:ln>
        </p:spPr>
        <p:txBody>
          <a:bodyPr wrap="square" rtlCol="0">
            <a:spAutoFit/>
          </a:bodyPr>
          <a:lstStyle/>
          <a:p>
            <a:r>
              <a:rPr lang="en-US" dirty="0" smtClean="0"/>
              <a:t>Step 1)</a:t>
            </a:r>
            <a:endParaRPr lang="en-US" dirty="0"/>
          </a:p>
        </p:txBody>
      </p:sp>
      <p:sp>
        <p:nvSpPr>
          <p:cNvPr id="13" name="TextBox 12"/>
          <p:cNvSpPr txBox="1"/>
          <p:nvPr/>
        </p:nvSpPr>
        <p:spPr>
          <a:xfrm>
            <a:off x="1555397" y="3756588"/>
            <a:ext cx="1876425" cy="369332"/>
          </a:xfrm>
          <a:prstGeom prst="rect">
            <a:avLst/>
          </a:prstGeom>
          <a:solidFill>
            <a:schemeClr val="accent4">
              <a:lumMod val="20000"/>
              <a:lumOff val="80000"/>
            </a:schemeClr>
          </a:solidFill>
          <a:ln>
            <a:solidFill>
              <a:schemeClr val="tx1"/>
            </a:solidFill>
          </a:ln>
        </p:spPr>
        <p:txBody>
          <a:bodyPr wrap="square" rtlCol="0">
            <a:spAutoFit/>
          </a:bodyPr>
          <a:lstStyle/>
          <a:p>
            <a:r>
              <a:rPr lang="en-US" dirty="0" smtClean="0"/>
              <a:t>Step 2)</a:t>
            </a:r>
            <a:endParaRPr lang="en-US" dirty="0"/>
          </a:p>
        </p:txBody>
      </p:sp>
      <p:pic>
        <p:nvPicPr>
          <p:cNvPr id="17" name="Picture 16"/>
          <p:cNvPicPr>
            <a:picLocks noChangeAspect="1"/>
          </p:cNvPicPr>
          <p:nvPr/>
        </p:nvPicPr>
        <p:blipFill>
          <a:blip r:embed="rId6"/>
          <a:stretch>
            <a:fillRect/>
          </a:stretch>
        </p:blipFill>
        <p:spPr>
          <a:xfrm>
            <a:off x="4429735" y="2337779"/>
            <a:ext cx="4533290" cy="4283233"/>
          </a:xfrm>
          <a:prstGeom prst="rect">
            <a:avLst/>
          </a:prstGeom>
        </p:spPr>
      </p:pic>
      <p:sp>
        <p:nvSpPr>
          <p:cNvPr id="16" name="Oval 15"/>
          <p:cNvSpPr/>
          <p:nvPr/>
        </p:nvSpPr>
        <p:spPr>
          <a:xfrm>
            <a:off x="5165528" y="4202119"/>
            <a:ext cx="1235272" cy="15763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19870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stretch>
            <a:fillRect/>
          </a:stretch>
        </p:blipFill>
        <p:spPr>
          <a:xfrm>
            <a:off x="4157639" y="2527224"/>
            <a:ext cx="4893318" cy="3134508"/>
          </a:xfrm>
          <a:prstGeom prst="rect">
            <a:avLst/>
          </a:prstGeom>
        </p:spPr>
      </p:pic>
      <p:pic>
        <p:nvPicPr>
          <p:cNvPr id="8" name="Picture 7"/>
          <p:cNvPicPr>
            <a:picLocks noChangeAspect="1"/>
          </p:cNvPicPr>
          <p:nvPr/>
        </p:nvPicPr>
        <p:blipFill>
          <a:blip r:embed="rId3"/>
          <a:stretch>
            <a:fillRect/>
          </a:stretch>
        </p:blipFill>
        <p:spPr>
          <a:xfrm>
            <a:off x="2518516" y="1497172"/>
            <a:ext cx="4106968" cy="375990"/>
          </a:xfrm>
          <a:prstGeom prst="rect">
            <a:avLst/>
          </a:prstGeom>
          <a:ln>
            <a:solidFill>
              <a:schemeClr val="tx1"/>
            </a:solidFill>
          </a:ln>
        </p:spPr>
      </p:pic>
      <p:sp>
        <p:nvSpPr>
          <p:cNvPr id="2" name="Title 1"/>
          <p:cNvSpPr>
            <a:spLocks noGrp="1"/>
          </p:cNvSpPr>
          <p:nvPr>
            <p:ph type="title"/>
          </p:nvPr>
        </p:nvSpPr>
        <p:spPr/>
        <p:txBody>
          <a:bodyPr/>
          <a:lstStyle/>
          <a:p>
            <a:r>
              <a:rPr lang="en-US" dirty="0" err="1" smtClean="0"/>
              <a:t>add_analysis_callbacks</a:t>
            </a:r>
            <a:endParaRPr lang="en-US" dirty="0"/>
          </a:p>
        </p:txBody>
      </p:sp>
      <p:grpSp>
        <p:nvGrpSpPr>
          <p:cNvPr id="9" name="Group 8"/>
          <p:cNvGrpSpPr/>
          <p:nvPr/>
        </p:nvGrpSpPr>
        <p:grpSpPr>
          <a:xfrm>
            <a:off x="3804356" y="1497172"/>
            <a:ext cx="2698044" cy="816079"/>
            <a:chOff x="2483556" y="2810933"/>
            <a:chExt cx="2698044" cy="816079"/>
          </a:xfrm>
        </p:grpSpPr>
        <p:sp>
          <p:nvSpPr>
            <p:cNvPr id="4" name="Oval 3"/>
            <p:cNvSpPr/>
            <p:nvPr/>
          </p:nvSpPr>
          <p:spPr>
            <a:xfrm>
              <a:off x="2483556" y="2810933"/>
              <a:ext cx="361244" cy="3612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2567717" y="3015393"/>
              <a:ext cx="367394" cy="449034"/>
            </a:xfrm>
            <a:prstGeom prst="rect">
              <a:avLst/>
            </a:prstGeom>
          </p:spPr>
        </p:pic>
        <p:sp>
          <p:nvSpPr>
            <p:cNvPr id="6" name="TextBox 5"/>
            <p:cNvSpPr txBox="1"/>
            <p:nvPr/>
          </p:nvSpPr>
          <p:spPr>
            <a:xfrm>
              <a:off x="2844800" y="3319235"/>
              <a:ext cx="2336800" cy="307777"/>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400" dirty="0" smtClean="0"/>
                <a:t>Move data to another figure</a:t>
              </a:r>
              <a:endParaRPr lang="en-US" sz="1400" dirty="0"/>
            </a:p>
          </p:txBody>
        </p:sp>
      </p:grpSp>
      <p:grpSp>
        <p:nvGrpSpPr>
          <p:cNvPr id="21" name="Group 20"/>
          <p:cNvGrpSpPr/>
          <p:nvPr/>
        </p:nvGrpSpPr>
        <p:grpSpPr>
          <a:xfrm>
            <a:off x="188583" y="2114894"/>
            <a:ext cx="2938438" cy="1882274"/>
            <a:chOff x="259392" y="2159362"/>
            <a:chExt cx="3429000" cy="2196512"/>
          </a:xfrm>
        </p:grpSpPr>
        <p:pic>
          <p:nvPicPr>
            <p:cNvPr id="3" name="Picture 2"/>
            <p:cNvPicPr>
              <a:picLocks noChangeAspect="1"/>
            </p:cNvPicPr>
            <p:nvPr/>
          </p:nvPicPr>
          <p:blipFill>
            <a:blip r:embed="rId5"/>
            <a:stretch>
              <a:fillRect/>
            </a:stretch>
          </p:blipFill>
          <p:spPr>
            <a:xfrm>
              <a:off x="259392" y="2159362"/>
              <a:ext cx="3429000" cy="2196512"/>
            </a:xfrm>
            <a:prstGeom prst="rect">
              <a:avLst/>
            </a:prstGeom>
          </p:spPr>
        </p:pic>
        <p:sp>
          <p:nvSpPr>
            <p:cNvPr id="18" name="TextBox 17"/>
            <p:cNvSpPr txBox="1"/>
            <p:nvPr/>
          </p:nvSpPr>
          <p:spPr>
            <a:xfrm>
              <a:off x="285507" y="2196926"/>
              <a:ext cx="957879" cy="323243"/>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200" dirty="0" smtClean="0"/>
                <a:t>Figure 1</a:t>
              </a:r>
              <a:endParaRPr lang="en-US" sz="1200" dirty="0"/>
            </a:p>
          </p:txBody>
        </p:sp>
      </p:grpSp>
      <p:grpSp>
        <p:nvGrpSpPr>
          <p:cNvPr id="20" name="Group 19"/>
          <p:cNvGrpSpPr/>
          <p:nvPr/>
        </p:nvGrpSpPr>
        <p:grpSpPr>
          <a:xfrm>
            <a:off x="188583" y="4071708"/>
            <a:ext cx="2938438" cy="1882274"/>
            <a:chOff x="259392" y="4445913"/>
            <a:chExt cx="3429000" cy="2196512"/>
          </a:xfrm>
        </p:grpSpPr>
        <p:pic>
          <p:nvPicPr>
            <p:cNvPr id="7" name="Picture 6"/>
            <p:cNvPicPr>
              <a:picLocks noChangeAspect="1"/>
            </p:cNvPicPr>
            <p:nvPr/>
          </p:nvPicPr>
          <p:blipFill>
            <a:blip r:embed="rId6"/>
            <a:stretch>
              <a:fillRect/>
            </a:stretch>
          </p:blipFill>
          <p:spPr>
            <a:xfrm>
              <a:off x="259392" y="4445913"/>
              <a:ext cx="3429000" cy="2196512"/>
            </a:xfrm>
            <a:prstGeom prst="rect">
              <a:avLst/>
            </a:prstGeom>
          </p:spPr>
        </p:pic>
        <p:sp>
          <p:nvSpPr>
            <p:cNvPr id="19" name="TextBox 18"/>
            <p:cNvSpPr txBox="1"/>
            <p:nvPr/>
          </p:nvSpPr>
          <p:spPr>
            <a:xfrm>
              <a:off x="311853" y="4492652"/>
              <a:ext cx="1023648" cy="323243"/>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200" dirty="0" smtClean="0"/>
                <a:t>Figure 2</a:t>
              </a:r>
              <a:endParaRPr lang="en-US" sz="1200" dirty="0"/>
            </a:p>
          </p:txBody>
        </p:sp>
      </p:grpSp>
      <p:pic>
        <p:nvPicPr>
          <p:cNvPr id="25" name="Picture 24"/>
          <p:cNvPicPr>
            <a:picLocks noChangeAspect="1"/>
          </p:cNvPicPr>
          <p:nvPr/>
        </p:nvPicPr>
        <p:blipFill>
          <a:blip r:embed="rId7"/>
          <a:stretch>
            <a:fillRect/>
          </a:stretch>
        </p:blipFill>
        <p:spPr>
          <a:xfrm>
            <a:off x="2097109" y="4492217"/>
            <a:ext cx="1887869" cy="1237248"/>
          </a:xfrm>
          <a:prstGeom prst="rect">
            <a:avLst/>
          </a:prstGeom>
        </p:spPr>
      </p:pic>
      <p:sp>
        <p:nvSpPr>
          <p:cNvPr id="22" name="TextBox 21"/>
          <p:cNvSpPr txBox="1"/>
          <p:nvPr/>
        </p:nvSpPr>
        <p:spPr>
          <a:xfrm>
            <a:off x="33461" y="5960808"/>
            <a:ext cx="1977072" cy="738664"/>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400" dirty="0" smtClean="0"/>
              <a:t>Step 1)</a:t>
            </a:r>
          </a:p>
          <a:p>
            <a:pPr algn="ctr"/>
            <a:r>
              <a:rPr lang="en-US" sz="1400" dirty="0" smtClean="0"/>
              <a:t>Click button on figure with data to be moved.</a:t>
            </a:r>
            <a:endParaRPr lang="en-US" sz="1400" dirty="0"/>
          </a:p>
        </p:txBody>
      </p:sp>
      <p:pic>
        <p:nvPicPr>
          <p:cNvPr id="28" name="Picture 27"/>
          <p:cNvPicPr>
            <a:picLocks noChangeAspect="1"/>
          </p:cNvPicPr>
          <p:nvPr/>
        </p:nvPicPr>
        <p:blipFill>
          <a:blip r:embed="rId4">
            <a:clrChange>
              <a:clrFrom>
                <a:srgbClr val="FFFFFF"/>
              </a:clrFrom>
              <a:clrTo>
                <a:srgbClr val="FFFFFF">
                  <a:alpha val="0"/>
                </a:srgbClr>
              </a:clrTo>
            </a:clrChange>
          </a:blip>
          <a:stretch>
            <a:fillRect/>
          </a:stretch>
        </p:blipFill>
        <p:spPr>
          <a:xfrm>
            <a:off x="629541" y="4525673"/>
            <a:ext cx="367394" cy="449034"/>
          </a:xfrm>
          <a:prstGeom prst="rect">
            <a:avLst/>
          </a:prstGeom>
        </p:spPr>
      </p:pic>
      <p:sp>
        <p:nvSpPr>
          <p:cNvPr id="29" name="Freeform 28"/>
          <p:cNvSpPr/>
          <p:nvPr/>
        </p:nvSpPr>
        <p:spPr>
          <a:xfrm>
            <a:off x="912637" y="4497564"/>
            <a:ext cx="1184472" cy="1231901"/>
          </a:xfrm>
          <a:custGeom>
            <a:avLst/>
            <a:gdLst>
              <a:gd name="connsiteX0" fmla="*/ 778933 w 778933"/>
              <a:gd name="connsiteY0" fmla="*/ 0 h 1524000"/>
              <a:gd name="connsiteX1" fmla="*/ 778933 w 778933"/>
              <a:gd name="connsiteY1" fmla="*/ 1524000 h 1524000"/>
              <a:gd name="connsiteX2" fmla="*/ 0 w 778933"/>
              <a:gd name="connsiteY2" fmla="*/ 270933 h 1524000"/>
              <a:gd name="connsiteX3" fmla="*/ 778933 w 778933"/>
              <a:gd name="connsiteY3" fmla="*/ 0 h 1524000"/>
              <a:gd name="connsiteX0" fmla="*/ 769408 w 769408"/>
              <a:gd name="connsiteY0" fmla="*/ 0 h 1524000"/>
              <a:gd name="connsiteX1" fmla="*/ 769408 w 769408"/>
              <a:gd name="connsiteY1" fmla="*/ 1524000 h 1524000"/>
              <a:gd name="connsiteX2" fmla="*/ 0 w 769408"/>
              <a:gd name="connsiteY2" fmla="*/ 313590 h 1524000"/>
              <a:gd name="connsiteX3" fmla="*/ 769408 w 769408"/>
              <a:gd name="connsiteY3" fmla="*/ 0 h 1524000"/>
              <a:gd name="connsiteX0" fmla="*/ 769408 w 769408"/>
              <a:gd name="connsiteY0" fmla="*/ 0 h 1504611"/>
              <a:gd name="connsiteX1" fmla="*/ 769408 w 769408"/>
              <a:gd name="connsiteY1" fmla="*/ 1504611 h 1504611"/>
              <a:gd name="connsiteX2" fmla="*/ 0 w 769408"/>
              <a:gd name="connsiteY2" fmla="*/ 294201 h 1504611"/>
              <a:gd name="connsiteX3" fmla="*/ 769408 w 769408"/>
              <a:gd name="connsiteY3" fmla="*/ 0 h 1504611"/>
            </a:gdLst>
            <a:ahLst/>
            <a:cxnLst>
              <a:cxn ang="0">
                <a:pos x="connsiteX0" y="connsiteY0"/>
              </a:cxn>
              <a:cxn ang="0">
                <a:pos x="connsiteX1" y="connsiteY1"/>
              </a:cxn>
              <a:cxn ang="0">
                <a:pos x="connsiteX2" y="connsiteY2"/>
              </a:cxn>
              <a:cxn ang="0">
                <a:pos x="connsiteX3" y="connsiteY3"/>
              </a:cxn>
            </a:cxnLst>
            <a:rect l="l" t="t" r="r" b="b"/>
            <a:pathLst>
              <a:path w="769408" h="1504611">
                <a:moveTo>
                  <a:pt x="769408" y="0"/>
                </a:moveTo>
                <a:lnTo>
                  <a:pt x="769408" y="1504611"/>
                </a:lnTo>
                <a:lnTo>
                  <a:pt x="0" y="294201"/>
                </a:lnTo>
                <a:lnTo>
                  <a:pt x="769408" y="0"/>
                </a:lnTo>
                <a:close/>
              </a:path>
            </a:pathLst>
          </a:cu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4">
            <a:clrChange>
              <a:clrFrom>
                <a:srgbClr val="FFFFFF"/>
              </a:clrFrom>
              <a:clrTo>
                <a:srgbClr val="FFFFFF">
                  <a:alpha val="0"/>
                </a:srgbClr>
              </a:clrTo>
            </a:clrChange>
          </a:blip>
          <a:stretch>
            <a:fillRect/>
          </a:stretch>
        </p:blipFill>
        <p:spPr>
          <a:xfrm>
            <a:off x="2554208" y="5486400"/>
            <a:ext cx="316908" cy="387330"/>
          </a:xfrm>
          <a:prstGeom prst="rect">
            <a:avLst/>
          </a:prstGeom>
        </p:spPr>
      </p:pic>
      <p:sp>
        <p:nvSpPr>
          <p:cNvPr id="32" name="TextBox 31"/>
          <p:cNvSpPr txBox="1"/>
          <p:nvPr/>
        </p:nvSpPr>
        <p:spPr>
          <a:xfrm>
            <a:off x="2130387" y="5953982"/>
            <a:ext cx="3347938" cy="738664"/>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400" dirty="0" smtClean="0"/>
              <a:t>Step 2)</a:t>
            </a:r>
          </a:p>
          <a:p>
            <a:pPr algn="ctr"/>
            <a:r>
              <a:rPr lang="en-US" sz="1400" dirty="0" smtClean="0"/>
              <a:t>In the popup dialog, type the figure number where this data is to be moved.</a:t>
            </a:r>
            <a:endParaRPr lang="en-US" sz="1400" dirty="0"/>
          </a:p>
        </p:txBody>
      </p:sp>
      <p:sp>
        <p:nvSpPr>
          <p:cNvPr id="34" name="Oval 33"/>
          <p:cNvSpPr/>
          <p:nvPr/>
        </p:nvSpPr>
        <p:spPr>
          <a:xfrm>
            <a:off x="491517" y="4404893"/>
            <a:ext cx="574973" cy="5749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993493" y="4941624"/>
            <a:ext cx="474500" cy="47449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0779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3979" r="4108" b="3238"/>
          <a:stretch/>
        </p:blipFill>
        <p:spPr>
          <a:xfrm>
            <a:off x="178394" y="2445563"/>
            <a:ext cx="3159043" cy="2984823"/>
          </a:xfrm>
          <a:prstGeom prst="rect">
            <a:avLst/>
          </a:prstGeom>
        </p:spPr>
      </p:pic>
      <p:pic>
        <p:nvPicPr>
          <p:cNvPr id="8" name="Picture 7"/>
          <p:cNvPicPr>
            <a:picLocks noChangeAspect="1"/>
          </p:cNvPicPr>
          <p:nvPr/>
        </p:nvPicPr>
        <p:blipFill>
          <a:blip r:embed="rId3"/>
          <a:stretch>
            <a:fillRect/>
          </a:stretch>
        </p:blipFill>
        <p:spPr>
          <a:xfrm>
            <a:off x="2518516" y="1497172"/>
            <a:ext cx="4106968" cy="375990"/>
          </a:xfrm>
          <a:prstGeom prst="rect">
            <a:avLst/>
          </a:prstGeom>
          <a:ln>
            <a:solidFill>
              <a:schemeClr val="tx1"/>
            </a:solidFill>
          </a:ln>
        </p:spPr>
      </p:pic>
      <p:sp>
        <p:nvSpPr>
          <p:cNvPr id="2" name="Title 1"/>
          <p:cNvSpPr>
            <a:spLocks noGrp="1"/>
          </p:cNvSpPr>
          <p:nvPr>
            <p:ph type="title"/>
          </p:nvPr>
        </p:nvSpPr>
        <p:spPr/>
        <p:txBody>
          <a:bodyPr/>
          <a:lstStyle/>
          <a:p>
            <a:r>
              <a:rPr lang="en-US" dirty="0" err="1" smtClean="0"/>
              <a:t>add_analysis_callbacks</a:t>
            </a:r>
            <a:endParaRPr lang="en-US" dirty="0"/>
          </a:p>
        </p:txBody>
      </p:sp>
      <p:grpSp>
        <p:nvGrpSpPr>
          <p:cNvPr id="9" name="Group 8"/>
          <p:cNvGrpSpPr/>
          <p:nvPr/>
        </p:nvGrpSpPr>
        <p:grpSpPr>
          <a:xfrm>
            <a:off x="4811285" y="1497172"/>
            <a:ext cx="3467715" cy="816079"/>
            <a:chOff x="2483556" y="2810933"/>
            <a:chExt cx="3467715" cy="816079"/>
          </a:xfrm>
        </p:grpSpPr>
        <p:sp>
          <p:nvSpPr>
            <p:cNvPr id="4" name="Oval 3"/>
            <p:cNvSpPr/>
            <p:nvPr/>
          </p:nvSpPr>
          <p:spPr>
            <a:xfrm>
              <a:off x="2483556" y="2810933"/>
              <a:ext cx="361244" cy="3612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2567717" y="3015393"/>
              <a:ext cx="367394" cy="449034"/>
            </a:xfrm>
            <a:prstGeom prst="rect">
              <a:avLst/>
            </a:prstGeom>
          </p:spPr>
        </p:pic>
        <p:sp>
          <p:nvSpPr>
            <p:cNvPr id="6" name="TextBox 5"/>
            <p:cNvSpPr txBox="1"/>
            <p:nvPr/>
          </p:nvSpPr>
          <p:spPr>
            <a:xfrm>
              <a:off x="2844799" y="3319235"/>
              <a:ext cx="3106472" cy="307777"/>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400" dirty="0" smtClean="0"/>
                <a:t>Compute Stats within Region (line)</a:t>
              </a:r>
              <a:endParaRPr lang="en-US" sz="1400" dirty="0"/>
            </a:p>
          </p:txBody>
        </p:sp>
      </p:grpSp>
      <p:sp>
        <p:nvSpPr>
          <p:cNvPr id="12" name="TextBox 11"/>
          <p:cNvSpPr txBox="1"/>
          <p:nvPr/>
        </p:nvSpPr>
        <p:spPr>
          <a:xfrm>
            <a:off x="304800" y="2570009"/>
            <a:ext cx="1876425" cy="369332"/>
          </a:xfrm>
          <a:prstGeom prst="rect">
            <a:avLst/>
          </a:prstGeom>
          <a:solidFill>
            <a:schemeClr val="accent4">
              <a:lumMod val="20000"/>
              <a:lumOff val="80000"/>
            </a:schemeClr>
          </a:solidFill>
          <a:ln>
            <a:solidFill>
              <a:schemeClr val="tx1"/>
            </a:solidFill>
          </a:ln>
        </p:spPr>
        <p:txBody>
          <a:bodyPr wrap="square" rtlCol="0">
            <a:spAutoFit/>
          </a:bodyPr>
          <a:lstStyle/>
          <a:p>
            <a:r>
              <a:rPr lang="en-US" dirty="0" smtClean="0"/>
              <a:t>Step 1)</a:t>
            </a:r>
            <a:endParaRPr lang="en-US" dirty="0"/>
          </a:p>
        </p:txBody>
      </p:sp>
      <p:pic>
        <p:nvPicPr>
          <p:cNvPr id="15" name="Picture 14"/>
          <p:cNvPicPr>
            <a:picLocks noChangeAspect="1"/>
          </p:cNvPicPr>
          <p:nvPr/>
        </p:nvPicPr>
        <p:blipFill rotWithShape="1">
          <a:blip r:embed="rId5"/>
          <a:srcRect l="1474" t="604" r="2084" b="1584"/>
          <a:stretch/>
        </p:blipFill>
        <p:spPr>
          <a:xfrm>
            <a:off x="1413575" y="3633312"/>
            <a:ext cx="3160706" cy="2987700"/>
          </a:xfrm>
          <a:prstGeom prst="rect">
            <a:avLst/>
          </a:prstGeom>
        </p:spPr>
      </p:pic>
      <p:sp>
        <p:nvSpPr>
          <p:cNvPr id="13" name="TextBox 12"/>
          <p:cNvSpPr txBox="1"/>
          <p:nvPr/>
        </p:nvSpPr>
        <p:spPr>
          <a:xfrm>
            <a:off x="1555397" y="3756588"/>
            <a:ext cx="1876425" cy="369332"/>
          </a:xfrm>
          <a:prstGeom prst="rect">
            <a:avLst/>
          </a:prstGeom>
          <a:solidFill>
            <a:schemeClr val="accent4">
              <a:lumMod val="20000"/>
              <a:lumOff val="80000"/>
            </a:schemeClr>
          </a:solidFill>
          <a:ln>
            <a:solidFill>
              <a:schemeClr val="tx1"/>
            </a:solidFill>
          </a:ln>
        </p:spPr>
        <p:txBody>
          <a:bodyPr wrap="square" rtlCol="0">
            <a:spAutoFit/>
          </a:bodyPr>
          <a:lstStyle/>
          <a:p>
            <a:r>
              <a:rPr lang="en-US" dirty="0" smtClean="0"/>
              <a:t>Step 2)</a:t>
            </a:r>
            <a:endParaRPr lang="en-US" dirty="0"/>
          </a:p>
        </p:txBody>
      </p:sp>
      <p:pic>
        <p:nvPicPr>
          <p:cNvPr id="3" name="Picture 2"/>
          <p:cNvPicPr>
            <a:picLocks noChangeAspect="1"/>
          </p:cNvPicPr>
          <p:nvPr/>
        </p:nvPicPr>
        <p:blipFill>
          <a:blip r:embed="rId6"/>
          <a:stretch>
            <a:fillRect/>
          </a:stretch>
        </p:blipFill>
        <p:spPr>
          <a:xfrm>
            <a:off x="4429735" y="2337779"/>
            <a:ext cx="4533290" cy="4283233"/>
          </a:xfrm>
          <a:prstGeom prst="rect">
            <a:avLst/>
          </a:prstGeom>
        </p:spPr>
      </p:pic>
    </p:spTree>
    <p:extLst>
      <p:ext uri="{BB962C8B-B14F-4D97-AF65-F5344CB8AC3E}">
        <p14:creationId xmlns:p14="http://schemas.microsoft.com/office/powerpoint/2010/main" val="31131283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stretch>
            <a:fillRect/>
          </a:stretch>
        </p:blipFill>
        <p:spPr>
          <a:xfrm>
            <a:off x="4956715" y="2445563"/>
            <a:ext cx="4040527" cy="3817651"/>
          </a:xfrm>
          <a:prstGeom prst="rect">
            <a:avLst/>
          </a:prstGeom>
        </p:spPr>
      </p:pic>
      <p:sp>
        <p:nvSpPr>
          <p:cNvPr id="2" name="Title 1"/>
          <p:cNvSpPr>
            <a:spLocks noGrp="1"/>
          </p:cNvSpPr>
          <p:nvPr>
            <p:ph type="title"/>
          </p:nvPr>
        </p:nvSpPr>
        <p:spPr/>
        <p:txBody>
          <a:bodyPr/>
          <a:lstStyle/>
          <a:p>
            <a:r>
              <a:rPr lang="en-US" dirty="0" err="1"/>
              <a:t>add_analysis_callbacks</a:t>
            </a:r>
            <a:endParaRPr lang="en-US" dirty="0"/>
          </a:p>
        </p:txBody>
      </p:sp>
      <p:pic>
        <p:nvPicPr>
          <p:cNvPr id="4" name="Picture 3"/>
          <p:cNvPicPr>
            <a:picLocks noChangeAspect="1"/>
          </p:cNvPicPr>
          <p:nvPr/>
        </p:nvPicPr>
        <p:blipFill>
          <a:blip r:embed="rId3"/>
          <a:stretch>
            <a:fillRect/>
          </a:stretch>
        </p:blipFill>
        <p:spPr>
          <a:xfrm>
            <a:off x="2518516" y="1497172"/>
            <a:ext cx="4106968" cy="375990"/>
          </a:xfrm>
          <a:prstGeom prst="rect">
            <a:avLst/>
          </a:prstGeom>
          <a:ln>
            <a:solidFill>
              <a:schemeClr val="tx1"/>
            </a:solidFill>
          </a:ln>
        </p:spPr>
      </p:pic>
      <p:grpSp>
        <p:nvGrpSpPr>
          <p:cNvPr id="5" name="Group 4"/>
          <p:cNvGrpSpPr/>
          <p:nvPr/>
        </p:nvGrpSpPr>
        <p:grpSpPr>
          <a:xfrm>
            <a:off x="5477329" y="1497172"/>
            <a:ext cx="3504469" cy="816079"/>
            <a:chOff x="2483556" y="2810933"/>
            <a:chExt cx="3504469" cy="816079"/>
          </a:xfrm>
        </p:grpSpPr>
        <p:sp>
          <p:nvSpPr>
            <p:cNvPr id="6" name="Oval 5"/>
            <p:cNvSpPr/>
            <p:nvPr/>
          </p:nvSpPr>
          <p:spPr>
            <a:xfrm>
              <a:off x="2483556" y="2810933"/>
              <a:ext cx="361244" cy="3612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2567717" y="3015393"/>
              <a:ext cx="367394" cy="449034"/>
            </a:xfrm>
            <a:prstGeom prst="rect">
              <a:avLst/>
            </a:prstGeom>
          </p:spPr>
        </p:pic>
        <p:sp>
          <p:nvSpPr>
            <p:cNvPr id="8" name="TextBox 7"/>
            <p:cNvSpPr txBox="1"/>
            <p:nvPr/>
          </p:nvSpPr>
          <p:spPr>
            <a:xfrm>
              <a:off x="2881553" y="3319235"/>
              <a:ext cx="3106472" cy="307777"/>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400" dirty="0" smtClean="0"/>
                <a:t>Grab Slice (horizontal) From Image Data</a:t>
              </a:r>
              <a:endParaRPr lang="en-US" sz="1400" dirty="0"/>
            </a:p>
          </p:txBody>
        </p:sp>
      </p:grpSp>
      <p:pic>
        <p:nvPicPr>
          <p:cNvPr id="13" name="Picture 12"/>
          <p:cNvPicPr>
            <a:picLocks noChangeAspect="1"/>
          </p:cNvPicPr>
          <p:nvPr/>
        </p:nvPicPr>
        <p:blipFill rotWithShape="1">
          <a:blip r:embed="rId5"/>
          <a:srcRect l="2067" t="2551" r="3260" b="3078"/>
          <a:stretch/>
        </p:blipFill>
        <p:spPr>
          <a:xfrm>
            <a:off x="135468" y="2445563"/>
            <a:ext cx="2968976" cy="2800568"/>
          </a:xfrm>
          <a:prstGeom prst="rect">
            <a:avLst/>
          </a:prstGeom>
        </p:spPr>
      </p:pic>
      <p:pic>
        <p:nvPicPr>
          <p:cNvPr id="16" name="Picture 15"/>
          <p:cNvPicPr>
            <a:picLocks noChangeAspect="1"/>
          </p:cNvPicPr>
          <p:nvPr/>
        </p:nvPicPr>
        <p:blipFill>
          <a:blip r:embed="rId6"/>
          <a:stretch>
            <a:fillRect/>
          </a:stretch>
        </p:blipFill>
        <p:spPr>
          <a:xfrm>
            <a:off x="1828801" y="3638008"/>
            <a:ext cx="2968976" cy="2805207"/>
          </a:xfrm>
          <a:prstGeom prst="rect">
            <a:avLst/>
          </a:prstGeom>
        </p:spPr>
      </p:pic>
      <p:sp>
        <p:nvSpPr>
          <p:cNvPr id="17" name="TextBox 16"/>
          <p:cNvSpPr txBox="1"/>
          <p:nvPr/>
        </p:nvSpPr>
        <p:spPr>
          <a:xfrm>
            <a:off x="304800" y="2570009"/>
            <a:ext cx="1876425" cy="369332"/>
          </a:xfrm>
          <a:prstGeom prst="rect">
            <a:avLst/>
          </a:prstGeom>
          <a:solidFill>
            <a:schemeClr val="accent4">
              <a:lumMod val="20000"/>
              <a:lumOff val="80000"/>
            </a:schemeClr>
          </a:solidFill>
          <a:ln>
            <a:solidFill>
              <a:schemeClr val="tx1"/>
            </a:solidFill>
          </a:ln>
        </p:spPr>
        <p:txBody>
          <a:bodyPr wrap="square" rtlCol="0">
            <a:spAutoFit/>
          </a:bodyPr>
          <a:lstStyle/>
          <a:p>
            <a:r>
              <a:rPr lang="en-US" dirty="0" smtClean="0"/>
              <a:t>Step 1)</a:t>
            </a:r>
            <a:endParaRPr lang="en-US" dirty="0"/>
          </a:p>
        </p:txBody>
      </p:sp>
      <p:sp>
        <p:nvSpPr>
          <p:cNvPr id="19" name="TextBox 18"/>
          <p:cNvSpPr txBox="1"/>
          <p:nvPr/>
        </p:nvSpPr>
        <p:spPr>
          <a:xfrm>
            <a:off x="5409847" y="6280100"/>
            <a:ext cx="3293886" cy="523220"/>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400" dirty="0" smtClean="0"/>
              <a:t>New figure pops up with labels from image plot showing the horizontal slice</a:t>
            </a:r>
            <a:endParaRPr lang="en-US" sz="1400" dirty="0"/>
          </a:p>
        </p:txBody>
      </p:sp>
    </p:spTree>
    <p:extLst>
      <p:ext uri="{BB962C8B-B14F-4D97-AF65-F5344CB8AC3E}">
        <p14:creationId xmlns:p14="http://schemas.microsoft.com/office/powerpoint/2010/main" val="36913087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 Locations</a:t>
            </a:r>
            <a:endParaRPr lang="en-US" dirty="0"/>
          </a:p>
        </p:txBody>
      </p:sp>
      <p:sp>
        <p:nvSpPr>
          <p:cNvPr id="3" name="Content Placeholder 2"/>
          <p:cNvSpPr>
            <a:spLocks noGrp="1"/>
          </p:cNvSpPr>
          <p:nvPr>
            <p:ph idx="1"/>
          </p:nvPr>
        </p:nvSpPr>
        <p:spPr/>
        <p:txBody>
          <a:bodyPr/>
          <a:lstStyle/>
          <a:p>
            <a:r>
              <a:rPr lang="en-US" dirty="0" smtClean="0"/>
              <a:t>MATLAB/Printing</a:t>
            </a:r>
          </a:p>
          <a:p>
            <a:r>
              <a:rPr lang="en-US" dirty="0" smtClean="0"/>
              <a:t>MATLAB/Analysis</a:t>
            </a:r>
          </a:p>
          <a:p>
            <a:pPr lvl="1"/>
            <a:r>
              <a:rPr lang="en-US" dirty="0" smtClean="0"/>
              <a:t>depends on MATLAB/Utilities</a:t>
            </a:r>
            <a:endParaRPr lang="en-US" dirty="0"/>
          </a:p>
        </p:txBody>
      </p:sp>
    </p:spTree>
    <p:extLst>
      <p:ext uri="{BB962C8B-B14F-4D97-AF65-F5344CB8AC3E}">
        <p14:creationId xmlns:p14="http://schemas.microsoft.com/office/powerpoint/2010/main" val="3123223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956715" y="2445563"/>
            <a:ext cx="4040527" cy="3817651"/>
          </a:xfrm>
          <a:prstGeom prst="rect">
            <a:avLst/>
          </a:prstGeom>
        </p:spPr>
      </p:pic>
      <p:sp>
        <p:nvSpPr>
          <p:cNvPr id="2" name="Title 1"/>
          <p:cNvSpPr>
            <a:spLocks noGrp="1"/>
          </p:cNvSpPr>
          <p:nvPr>
            <p:ph type="title"/>
          </p:nvPr>
        </p:nvSpPr>
        <p:spPr/>
        <p:txBody>
          <a:bodyPr/>
          <a:lstStyle/>
          <a:p>
            <a:r>
              <a:rPr lang="en-US" dirty="0" err="1"/>
              <a:t>add_analysis_callbacks</a:t>
            </a:r>
            <a:endParaRPr lang="en-US" dirty="0"/>
          </a:p>
        </p:txBody>
      </p:sp>
      <p:pic>
        <p:nvPicPr>
          <p:cNvPr id="4" name="Picture 3"/>
          <p:cNvPicPr>
            <a:picLocks noChangeAspect="1"/>
          </p:cNvPicPr>
          <p:nvPr/>
        </p:nvPicPr>
        <p:blipFill>
          <a:blip r:embed="rId3"/>
          <a:stretch>
            <a:fillRect/>
          </a:stretch>
        </p:blipFill>
        <p:spPr>
          <a:xfrm>
            <a:off x="2518516" y="1497172"/>
            <a:ext cx="4106968" cy="375990"/>
          </a:xfrm>
          <a:prstGeom prst="rect">
            <a:avLst/>
          </a:prstGeom>
          <a:ln>
            <a:solidFill>
              <a:schemeClr val="tx1"/>
            </a:solidFill>
          </a:ln>
        </p:spPr>
      </p:pic>
      <p:grpSp>
        <p:nvGrpSpPr>
          <p:cNvPr id="5" name="Group 4"/>
          <p:cNvGrpSpPr/>
          <p:nvPr/>
        </p:nvGrpSpPr>
        <p:grpSpPr>
          <a:xfrm>
            <a:off x="3025192" y="1497172"/>
            <a:ext cx="3242359" cy="816079"/>
            <a:chOff x="-307248" y="2810933"/>
            <a:chExt cx="3242359" cy="816079"/>
          </a:xfrm>
        </p:grpSpPr>
        <p:sp>
          <p:nvSpPr>
            <p:cNvPr id="6" name="Oval 5"/>
            <p:cNvSpPr/>
            <p:nvPr/>
          </p:nvSpPr>
          <p:spPr>
            <a:xfrm>
              <a:off x="2483556" y="2810933"/>
              <a:ext cx="361244" cy="3612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2567717" y="3015393"/>
              <a:ext cx="367394" cy="449034"/>
            </a:xfrm>
            <a:prstGeom prst="rect">
              <a:avLst/>
            </a:prstGeom>
          </p:spPr>
        </p:pic>
        <p:sp>
          <p:nvSpPr>
            <p:cNvPr id="8" name="TextBox 7"/>
            <p:cNvSpPr txBox="1"/>
            <p:nvPr/>
          </p:nvSpPr>
          <p:spPr>
            <a:xfrm>
              <a:off x="-307248" y="3319235"/>
              <a:ext cx="2971426" cy="307777"/>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400" dirty="0" smtClean="0"/>
                <a:t>Grab Slice (vertical) From Image Data</a:t>
              </a:r>
              <a:endParaRPr lang="en-US" sz="1400" dirty="0"/>
            </a:p>
          </p:txBody>
        </p:sp>
      </p:grpSp>
      <p:pic>
        <p:nvPicPr>
          <p:cNvPr id="13" name="Picture 12"/>
          <p:cNvPicPr>
            <a:picLocks noChangeAspect="1"/>
          </p:cNvPicPr>
          <p:nvPr/>
        </p:nvPicPr>
        <p:blipFill rotWithShape="1">
          <a:blip r:embed="rId5"/>
          <a:srcRect l="2067" t="2551" r="3260" b="3078"/>
          <a:stretch/>
        </p:blipFill>
        <p:spPr>
          <a:xfrm>
            <a:off x="135468" y="2445563"/>
            <a:ext cx="2968976" cy="2800568"/>
          </a:xfrm>
          <a:prstGeom prst="rect">
            <a:avLst/>
          </a:prstGeom>
        </p:spPr>
      </p:pic>
      <p:sp>
        <p:nvSpPr>
          <p:cNvPr id="17" name="TextBox 16"/>
          <p:cNvSpPr txBox="1"/>
          <p:nvPr/>
        </p:nvSpPr>
        <p:spPr>
          <a:xfrm>
            <a:off x="304800" y="2570009"/>
            <a:ext cx="1876425" cy="369332"/>
          </a:xfrm>
          <a:prstGeom prst="rect">
            <a:avLst/>
          </a:prstGeom>
          <a:solidFill>
            <a:schemeClr val="accent4">
              <a:lumMod val="20000"/>
              <a:lumOff val="80000"/>
            </a:schemeClr>
          </a:solidFill>
          <a:ln>
            <a:solidFill>
              <a:schemeClr val="tx1"/>
            </a:solidFill>
          </a:ln>
        </p:spPr>
        <p:txBody>
          <a:bodyPr wrap="square" rtlCol="0">
            <a:spAutoFit/>
          </a:bodyPr>
          <a:lstStyle/>
          <a:p>
            <a:r>
              <a:rPr lang="en-US" dirty="0" smtClean="0"/>
              <a:t>Step 1)</a:t>
            </a:r>
            <a:endParaRPr lang="en-US" dirty="0"/>
          </a:p>
        </p:txBody>
      </p:sp>
      <p:sp>
        <p:nvSpPr>
          <p:cNvPr id="19" name="TextBox 18"/>
          <p:cNvSpPr txBox="1"/>
          <p:nvPr/>
        </p:nvSpPr>
        <p:spPr>
          <a:xfrm>
            <a:off x="5409847" y="6280100"/>
            <a:ext cx="3293886" cy="523220"/>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400" dirty="0" smtClean="0"/>
              <a:t>New figure pops up with labels from image plot showing the vertical slice</a:t>
            </a:r>
            <a:endParaRPr lang="en-US" sz="1400" dirty="0"/>
          </a:p>
        </p:txBody>
      </p:sp>
      <p:pic>
        <p:nvPicPr>
          <p:cNvPr id="11" name="Picture 10"/>
          <p:cNvPicPr>
            <a:picLocks noChangeAspect="1"/>
          </p:cNvPicPr>
          <p:nvPr/>
        </p:nvPicPr>
        <p:blipFill>
          <a:blip r:embed="rId6"/>
          <a:stretch>
            <a:fillRect/>
          </a:stretch>
        </p:blipFill>
        <p:spPr>
          <a:xfrm>
            <a:off x="1828801" y="3638008"/>
            <a:ext cx="2968976" cy="2805207"/>
          </a:xfrm>
          <a:prstGeom prst="rect">
            <a:avLst/>
          </a:prstGeom>
        </p:spPr>
      </p:pic>
    </p:spTree>
    <p:extLst>
      <p:ext uri="{BB962C8B-B14F-4D97-AF65-F5344CB8AC3E}">
        <p14:creationId xmlns:p14="http://schemas.microsoft.com/office/powerpoint/2010/main" val="25814381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a:stretch>
            <a:fillRect/>
          </a:stretch>
        </p:blipFill>
        <p:spPr>
          <a:xfrm>
            <a:off x="4956714" y="2445563"/>
            <a:ext cx="4040527" cy="3817651"/>
          </a:xfrm>
          <a:prstGeom prst="rect">
            <a:avLst/>
          </a:prstGeom>
        </p:spPr>
      </p:pic>
      <p:pic>
        <p:nvPicPr>
          <p:cNvPr id="23" name="Picture 22"/>
          <p:cNvPicPr>
            <a:picLocks noChangeAspect="1"/>
          </p:cNvPicPr>
          <p:nvPr/>
        </p:nvPicPr>
        <p:blipFill>
          <a:blip r:embed="rId3"/>
          <a:stretch>
            <a:fillRect/>
          </a:stretch>
        </p:blipFill>
        <p:spPr>
          <a:xfrm>
            <a:off x="135468" y="2445563"/>
            <a:ext cx="2968976" cy="2805207"/>
          </a:xfrm>
          <a:prstGeom prst="rect">
            <a:avLst/>
          </a:prstGeom>
        </p:spPr>
      </p:pic>
      <p:sp>
        <p:nvSpPr>
          <p:cNvPr id="2" name="Title 1"/>
          <p:cNvSpPr>
            <a:spLocks noGrp="1"/>
          </p:cNvSpPr>
          <p:nvPr>
            <p:ph type="title"/>
          </p:nvPr>
        </p:nvSpPr>
        <p:spPr/>
        <p:txBody>
          <a:bodyPr/>
          <a:lstStyle/>
          <a:p>
            <a:r>
              <a:rPr lang="en-US" dirty="0" err="1"/>
              <a:t>add_analysis_callbacks</a:t>
            </a:r>
            <a:endParaRPr lang="en-US" dirty="0"/>
          </a:p>
        </p:txBody>
      </p:sp>
      <p:pic>
        <p:nvPicPr>
          <p:cNvPr id="4" name="Picture 3"/>
          <p:cNvPicPr>
            <a:picLocks noChangeAspect="1"/>
          </p:cNvPicPr>
          <p:nvPr/>
        </p:nvPicPr>
        <p:blipFill>
          <a:blip r:embed="rId4"/>
          <a:stretch>
            <a:fillRect/>
          </a:stretch>
        </p:blipFill>
        <p:spPr>
          <a:xfrm>
            <a:off x="2518516" y="1497172"/>
            <a:ext cx="4106968" cy="375990"/>
          </a:xfrm>
          <a:prstGeom prst="rect">
            <a:avLst/>
          </a:prstGeom>
          <a:ln>
            <a:solidFill>
              <a:schemeClr val="tx1"/>
            </a:solidFill>
          </a:ln>
        </p:spPr>
      </p:pic>
      <p:grpSp>
        <p:nvGrpSpPr>
          <p:cNvPr id="5" name="Group 4"/>
          <p:cNvGrpSpPr/>
          <p:nvPr/>
        </p:nvGrpSpPr>
        <p:grpSpPr>
          <a:xfrm>
            <a:off x="5140038" y="1497172"/>
            <a:ext cx="3642188" cy="816079"/>
            <a:chOff x="2483556" y="2810933"/>
            <a:chExt cx="3642188" cy="816079"/>
          </a:xfrm>
        </p:grpSpPr>
        <p:sp>
          <p:nvSpPr>
            <p:cNvPr id="6" name="Oval 5"/>
            <p:cNvSpPr/>
            <p:nvPr/>
          </p:nvSpPr>
          <p:spPr>
            <a:xfrm>
              <a:off x="2483556" y="2810933"/>
              <a:ext cx="361244" cy="3612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a:clrChange>
                <a:clrFrom>
                  <a:srgbClr val="FFFFFF"/>
                </a:clrFrom>
                <a:clrTo>
                  <a:srgbClr val="FFFFFF">
                    <a:alpha val="0"/>
                  </a:srgbClr>
                </a:clrTo>
              </a:clrChange>
            </a:blip>
            <a:stretch>
              <a:fillRect/>
            </a:stretch>
          </p:blipFill>
          <p:spPr>
            <a:xfrm>
              <a:off x="2567717" y="3015393"/>
              <a:ext cx="367394" cy="449034"/>
            </a:xfrm>
            <a:prstGeom prst="rect">
              <a:avLst/>
            </a:prstGeom>
          </p:spPr>
        </p:pic>
        <p:sp>
          <p:nvSpPr>
            <p:cNvPr id="8" name="TextBox 7"/>
            <p:cNvSpPr txBox="1"/>
            <p:nvPr/>
          </p:nvSpPr>
          <p:spPr>
            <a:xfrm>
              <a:off x="3019272" y="3319235"/>
              <a:ext cx="3106472" cy="307777"/>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400" dirty="0" smtClean="0"/>
                <a:t>Grab Slice (slant) From Image Data</a:t>
              </a:r>
              <a:endParaRPr lang="en-US" sz="1400" dirty="0"/>
            </a:p>
          </p:txBody>
        </p:sp>
      </p:grpSp>
      <p:sp>
        <p:nvSpPr>
          <p:cNvPr id="17" name="TextBox 16"/>
          <p:cNvSpPr txBox="1"/>
          <p:nvPr/>
        </p:nvSpPr>
        <p:spPr>
          <a:xfrm>
            <a:off x="778934" y="4354388"/>
            <a:ext cx="1130468"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dirty="0" smtClean="0"/>
              <a:t>1</a:t>
            </a:r>
            <a:r>
              <a:rPr lang="en-US" baseline="30000" dirty="0" smtClean="0"/>
              <a:t>st</a:t>
            </a:r>
            <a:r>
              <a:rPr lang="en-US" dirty="0" smtClean="0"/>
              <a:t> point</a:t>
            </a:r>
            <a:endParaRPr lang="en-US" dirty="0"/>
          </a:p>
        </p:txBody>
      </p:sp>
      <p:sp>
        <p:nvSpPr>
          <p:cNvPr id="19" name="TextBox 18"/>
          <p:cNvSpPr txBox="1"/>
          <p:nvPr/>
        </p:nvSpPr>
        <p:spPr>
          <a:xfrm>
            <a:off x="736246" y="5625811"/>
            <a:ext cx="3835754" cy="738664"/>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400" dirty="0" smtClean="0"/>
              <a:t>New figure pops up with data from the slant cut starting at first clicked point. Using the data cursor tool, you can inspect the X,Y,Z points.</a:t>
            </a:r>
            <a:endParaRPr lang="en-US" sz="1400" dirty="0"/>
          </a:p>
        </p:txBody>
      </p:sp>
      <p:sp>
        <p:nvSpPr>
          <p:cNvPr id="18" name="TextBox 17"/>
          <p:cNvSpPr txBox="1"/>
          <p:nvPr/>
        </p:nvSpPr>
        <p:spPr>
          <a:xfrm>
            <a:off x="2518516" y="2725257"/>
            <a:ext cx="1130468"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dirty="0" smtClean="0"/>
              <a:t>2</a:t>
            </a:r>
            <a:r>
              <a:rPr lang="en-US" baseline="30000" dirty="0" smtClean="0"/>
              <a:t>nd</a:t>
            </a:r>
            <a:r>
              <a:rPr lang="en-US" dirty="0" smtClean="0"/>
              <a:t> point</a:t>
            </a:r>
            <a:endParaRPr lang="en-US" dirty="0"/>
          </a:p>
        </p:txBody>
      </p:sp>
    </p:spTree>
    <p:extLst>
      <p:ext uri="{BB962C8B-B14F-4D97-AF65-F5344CB8AC3E}">
        <p14:creationId xmlns:p14="http://schemas.microsoft.com/office/powerpoint/2010/main" val="15653822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grayscl/>
          </a:blip>
          <a:srcRect l="4231" t="21267" r="6685" b="533"/>
          <a:stretch/>
        </p:blipFill>
        <p:spPr>
          <a:xfrm>
            <a:off x="85725" y="2005474"/>
            <a:ext cx="2545474" cy="2111235"/>
          </a:xfrm>
          <a:prstGeom prst="rect">
            <a:avLst/>
          </a:prstGeom>
          <a:ln>
            <a:solidFill>
              <a:schemeClr val="tx1"/>
            </a:solidFill>
          </a:ln>
        </p:spPr>
      </p:pic>
      <p:sp>
        <p:nvSpPr>
          <p:cNvPr id="2" name="Title 1"/>
          <p:cNvSpPr>
            <a:spLocks noGrp="1"/>
          </p:cNvSpPr>
          <p:nvPr>
            <p:ph type="title"/>
          </p:nvPr>
        </p:nvSpPr>
        <p:spPr/>
        <p:txBody>
          <a:bodyPr/>
          <a:lstStyle/>
          <a:p>
            <a:r>
              <a:rPr lang="en-US" dirty="0" err="1"/>
              <a:t>add_analysis_callbacks</a:t>
            </a:r>
            <a:endParaRPr lang="en-US" dirty="0"/>
          </a:p>
        </p:txBody>
      </p:sp>
      <p:pic>
        <p:nvPicPr>
          <p:cNvPr id="4" name="Picture 3"/>
          <p:cNvPicPr>
            <a:picLocks noChangeAspect="1"/>
          </p:cNvPicPr>
          <p:nvPr/>
        </p:nvPicPr>
        <p:blipFill>
          <a:blip r:embed="rId3"/>
          <a:stretch>
            <a:fillRect/>
          </a:stretch>
        </p:blipFill>
        <p:spPr>
          <a:xfrm>
            <a:off x="2518516" y="1497172"/>
            <a:ext cx="4106968" cy="375990"/>
          </a:xfrm>
          <a:prstGeom prst="rect">
            <a:avLst/>
          </a:prstGeom>
          <a:ln>
            <a:solidFill>
              <a:schemeClr val="tx1"/>
            </a:solidFill>
          </a:ln>
        </p:spPr>
      </p:pic>
      <p:grpSp>
        <p:nvGrpSpPr>
          <p:cNvPr id="5" name="Group 4"/>
          <p:cNvGrpSpPr/>
          <p:nvPr/>
        </p:nvGrpSpPr>
        <p:grpSpPr>
          <a:xfrm>
            <a:off x="4491969" y="1497172"/>
            <a:ext cx="3642188" cy="816079"/>
            <a:chOff x="2483556" y="2810933"/>
            <a:chExt cx="3642188" cy="816079"/>
          </a:xfrm>
        </p:grpSpPr>
        <p:sp>
          <p:nvSpPr>
            <p:cNvPr id="6" name="Oval 5"/>
            <p:cNvSpPr/>
            <p:nvPr/>
          </p:nvSpPr>
          <p:spPr>
            <a:xfrm>
              <a:off x="2483556" y="2810933"/>
              <a:ext cx="361244" cy="3612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2567717" y="3015393"/>
              <a:ext cx="367394" cy="449034"/>
            </a:xfrm>
            <a:prstGeom prst="rect">
              <a:avLst/>
            </a:prstGeom>
          </p:spPr>
        </p:pic>
        <p:sp>
          <p:nvSpPr>
            <p:cNvPr id="8" name="TextBox 7"/>
            <p:cNvSpPr txBox="1"/>
            <p:nvPr/>
          </p:nvSpPr>
          <p:spPr>
            <a:xfrm>
              <a:off x="3019272" y="3319235"/>
              <a:ext cx="3106472" cy="307777"/>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400" dirty="0" smtClean="0"/>
                <a:t>Compute statistics within Area (Image)</a:t>
              </a:r>
              <a:endParaRPr lang="en-US" sz="1400" dirty="0"/>
            </a:p>
          </p:txBody>
        </p:sp>
      </p:grpSp>
      <p:sp>
        <p:nvSpPr>
          <p:cNvPr id="19" name="TextBox 18"/>
          <p:cNvSpPr txBox="1"/>
          <p:nvPr/>
        </p:nvSpPr>
        <p:spPr>
          <a:xfrm>
            <a:off x="331682" y="5773344"/>
            <a:ext cx="4373668" cy="954107"/>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400" dirty="0" smtClean="0"/>
              <a:t>With this tool, we can measure statistics within an area of a fast-time/slow-time map or range-Doppler map. After you select the box around the data, a dialog box will ask if the data is linear or log-scaled.</a:t>
            </a:r>
            <a:endParaRPr lang="en-US" sz="1400" dirty="0"/>
          </a:p>
        </p:txBody>
      </p:sp>
      <p:pic>
        <p:nvPicPr>
          <p:cNvPr id="14" name="Picture 13"/>
          <p:cNvPicPr>
            <a:picLocks noChangeAspect="1"/>
          </p:cNvPicPr>
          <p:nvPr/>
        </p:nvPicPr>
        <p:blipFill>
          <a:blip r:embed="rId5"/>
          <a:stretch>
            <a:fillRect/>
          </a:stretch>
        </p:blipFill>
        <p:spPr>
          <a:xfrm>
            <a:off x="1121909" y="2739660"/>
            <a:ext cx="2596874" cy="2245214"/>
          </a:xfrm>
          <a:prstGeom prst="rect">
            <a:avLst/>
          </a:prstGeom>
          <a:ln>
            <a:solidFill>
              <a:schemeClr val="tx1"/>
            </a:solidFill>
          </a:ln>
        </p:spPr>
      </p:pic>
      <p:sp>
        <p:nvSpPr>
          <p:cNvPr id="27" name="Right Arrow 26"/>
          <p:cNvSpPr/>
          <p:nvPr/>
        </p:nvSpPr>
        <p:spPr>
          <a:xfrm rot="1800000">
            <a:off x="545667" y="2221750"/>
            <a:ext cx="822950" cy="1028719"/>
          </a:xfrm>
          <a:prstGeom prst="right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1"/>
                </a:solidFill>
              </a:rPr>
              <a:t>FTST</a:t>
            </a:r>
            <a:endParaRPr lang="en-US" sz="1600" b="1" dirty="0">
              <a:solidFill>
                <a:schemeClr val="bg1"/>
              </a:solidFill>
            </a:endParaRPr>
          </a:p>
        </p:txBody>
      </p:sp>
      <p:pic>
        <p:nvPicPr>
          <p:cNvPr id="28" name="Picture 27"/>
          <p:cNvPicPr>
            <a:picLocks noChangeAspect="1"/>
          </p:cNvPicPr>
          <p:nvPr/>
        </p:nvPicPr>
        <p:blipFill>
          <a:blip r:embed="rId6"/>
          <a:stretch>
            <a:fillRect/>
          </a:stretch>
        </p:blipFill>
        <p:spPr>
          <a:xfrm>
            <a:off x="4943524" y="2594578"/>
            <a:ext cx="3460634" cy="3013710"/>
          </a:xfrm>
          <a:prstGeom prst="rect">
            <a:avLst/>
          </a:prstGeom>
          <a:ln>
            <a:solidFill>
              <a:schemeClr val="tx1"/>
            </a:solidFill>
          </a:ln>
          <a:effectLst>
            <a:outerShdw blurRad="50800" dist="38100" dir="2700000" algn="tl" rotWithShape="0">
              <a:prstClr val="black">
                <a:alpha val="40000"/>
              </a:prstClr>
            </a:outerShdw>
          </a:effectLst>
        </p:spPr>
      </p:pic>
      <p:sp>
        <p:nvSpPr>
          <p:cNvPr id="30" name="Rectangle 29"/>
          <p:cNvSpPr/>
          <p:nvPr/>
        </p:nvSpPr>
        <p:spPr>
          <a:xfrm>
            <a:off x="1457325" y="2895601"/>
            <a:ext cx="1390649" cy="180566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1777147" y="2066029"/>
            <a:ext cx="1876425" cy="646331"/>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dirty="0" smtClean="0"/>
              <a:t>Step 1) With two clicks, select area</a:t>
            </a:r>
            <a:endParaRPr lang="en-US" dirty="0"/>
          </a:p>
        </p:txBody>
      </p:sp>
      <p:sp>
        <p:nvSpPr>
          <p:cNvPr id="33" name="Freeform 32"/>
          <p:cNvSpPr/>
          <p:nvPr/>
        </p:nvSpPr>
        <p:spPr>
          <a:xfrm>
            <a:off x="1457325" y="2066925"/>
            <a:ext cx="2200275" cy="2628900"/>
          </a:xfrm>
          <a:custGeom>
            <a:avLst/>
            <a:gdLst>
              <a:gd name="connsiteX0" fmla="*/ 323850 w 2200275"/>
              <a:gd name="connsiteY0" fmla="*/ 0 h 2628900"/>
              <a:gd name="connsiteX1" fmla="*/ 0 w 2200275"/>
              <a:gd name="connsiteY1" fmla="*/ 828675 h 2628900"/>
              <a:gd name="connsiteX2" fmla="*/ 1390650 w 2200275"/>
              <a:gd name="connsiteY2" fmla="*/ 828675 h 2628900"/>
              <a:gd name="connsiteX3" fmla="*/ 1390650 w 2200275"/>
              <a:gd name="connsiteY3" fmla="*/ 2628900 h 2628900"/>
              <a:gd name="connsiteX4" fmla="*/ 2200275 w 2200275"/>
              <a:gd name="connsiteY4" fmla="*/ 647700 h 2628900"/>
              <a:gd name="connsiteX5" fmla="*/ 333375 w 2200275"/>
              <a:gd name="connsiteY5" fmla="*/ 647700 h 2628900"/>
              <a:gd name="connsiteX6" fmla="*/ 323850 w 2200275"/>
              <a:gd name="connsiteY6" fmla="*/ 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0275" h="2628900">
                <a:moveTo>
                  <a:pt x="323850" y="0"/>
                </a:moveTo>
                <a:lnTo>
                  <a:pt x="0" y="828675"/>
                </a:lnTo>
                <a:lnTo>
                  <a:pt x="1390650" y="828675"/>
                </a:lnTo>
                <a:lnTo>
                  <a:pt x="1390650" y="2628900"/>
                </a:lnTo>
                <a:lnTo>
                  <a:pt x="2200275" y="647700"/>
                </a:lnTo>
                <a:lnTo>
                  <a:pt x="333375" y="647700"/>
                </a:lnTo>
                <a:lnTo>
                  <a:pt x="323850" y="0"/>
                </a:lnTo>
                <a:close/>
              </a:path>
            </a:pathLst>
          </a:custGeom>
          <a:solidFill>
            <a:schemeClr val="tx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7"/>
          <a:stretch>
            <a:fillRect/>
          </a:stretch>
        </p:blipFill>
        <p:spPr>
          <a:xfrm>
            <a:off x="2701085" y="4547156"/>
            <a:ext cx="1906469" cy="933938"/>
          </a:xfrm>
          <a:prstGeom prst="rect">
            <a:avLst/>
          </a:prstGeom>
          <a:effectLst>
            <a:outerShdw blurRad="50800" dist="38100" dir="2700000" algn="tl" rotWithShape="0">
              <a:prstClr val="black">
                <a:alpha val="40000"/>
              </a:prstClr>
            </a:outerShdw>
          </a:effectLst>
        </p:spPr>
      </p:pic>
      <p:sp>
        <p:nvSpPr>
          <p:cNvPr id="32" name="TextBox 31"/>
          <p:cNvSpPr txBox="1"/>
          <p:nvPr/>
        </p:nvSpPr>
        <p:spPr>
          <a:xfrm>
            <a:off x="2553671" y="3569227"/>
            <a:ext cx="2201296" cy="923330"/>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dirty="0" smtClean="0"/>
              <a:t>Step 2) Select the data scaling of the underlying data.</a:t>
            </a:r>
            <a:endParaRPr lang="en-US" dirty="0"/>
          </a:p>
        </p:txBody>
      </p:sp>
    </p:spTree>
    <p:extLst>
      <p:ext uri="{BB962C8B-B14F-4D97-AF65-F5344CB8AC3E}">
        <p14:creationId xmlns:p14="http://schemas.microsoft.com/office/powerpoint/2010/main" val="4744991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a:t>
            </a:r>
            <a:r>
              <a:rPr lang="en-US" dirty="0" err="1" smtClean="0"/>
              <a:t>dd_analysis_callbacks</a:t>
            </a:r>
            <a:endParaRPr lang="en-US" dirty="0"/>
          </a:p>
        </p:txBody>
      </p:sp>
      <p:pic>
        <p:nvPicPr>
          <p:cNvPr id="3" name="Picture 2"/>
          <p:cNvPicPr>
            <a:picLocks noChangeAspect="1"/>
          </p:cNvPicPr>
          <p:nvPr/>
        </p:nvPicPr>
        <p:blipFill>
          <a:blip r:embed="rId2"/>
          <a:stretch>
            <a:fillRect/>
          </a:stretch>
        </p:blipFill>
        <p:spPr>
          <a:xfrm>
            <a:off x="2518516" y="1497172"/>
            <a:ext cx="4106968" cy="375990"/>
          </a:xfrm>
          <a:prstGeom prst="rect">
            <a:avLst/>
          </a:prstGeom>
          <a:ln>
            <a:solidFill>
              <a:schemeClr val="tx1"/>
            </a:solidFill>
          </a:ln>
        </p:spPr>
      </p:pic>
      <p:grpSp>
        <p:nvGrpSpPr>
          <p:cNvPr id="4" name="Group 3"/>
          <p:cNvGrpSpPr/>
          <p:nvPr/>
        </p:nvGrpSpPr>
        <p:grpSpPr>
          <a:xfrm>
            <a:off x="6152327" y="1497172"/>
            <a:ext cx="2875581" cy="816079"/>
            <a:chOff x="2483556" y="2810933"/>
            <a:chExt cx="2875581" cy="816079"/>
          </a:xfrm>
        </p:grpSpPr>
        <p:sp>
          <p:nvSpPr>
            <p:cNvPr id="5" name="Oval 4"/>
            <p:cNvSpPr/>
            <p:nvPr/>
          </p:nvSpPr>
          <p:spPr>
            <a:xfrm>
              <a:off x="2483556" y="2810933"/>
              <a:ext cx="361244" cy="3612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2567717" y="3015393"/>
              <a:ext cx="367394" cy="449034"/>
            </a:xfrm>
            <a:prstGeom prst="rect">
              <a:avLst/>
            </a:prstGeom>
          </p:spPr>
        </p:pic>
        <p:sp>
          <p:nvSpPr>
            <p:cNvPr id="7" name="TextBox 6"/>
            <p:cNvSpPr txBox="1"/>
            <p:nvPr/>
          </p:nvSpPr>
          <p:spPr>
            <a:xfrm>
              <a:off x="2935111" y="3319235"/>
              <a:ext cx="2424026" cy="307777"/>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400" dirty="0" smtClean="0"/>
                <a:t>Make a data callout in figure</a:t>
              </a:r>
              <a:endParaRPr lang="en-US" sz="1400" dirty="0"/>
            </a:p>
          </p:txBody>
        </p:sp>
      </p:gr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1151" y="2467429"/>
            <a:ext cx="5341698" cy="4037124"/>
          </a:xfrm>
          <a:prstGeom prst="rect">
            <a:avLst/>
          </a:prstGeom>
        </p:spPr>
      </p:pic>
    </p:spTree>
    <p:extLst>
      <p:ext uri="{BB962C8B-B14F-4D97-AF65-F5344CB8AC3E}">
        <p14:creationId xmlns:p14="http://schemas.microsoft.com/office/powerpoint/2010/main" val="1812003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add_analysis_callbacks</a:t>
            </a:r>
            <a:endParaRPr lang="en-US" dirty="0"/>
          </a:p>
        </p:txBody>
      </p:sp>
      <p:pic>
        <p:nvPicPr>
          <p:cNvPr id="3" name="Picture 2"/>
          <p:cNvPicPr>
            <a:picLocks noChangeAspect="1"/>
          </p:cNvPicPr>
          <p:nvPr/>
        </p:nvPicPr>
        <p:blipFill>
          <a:blip r:embed="rId2"/>
          <a:stretch>
            <a:fillRect/>
          </a:stretch>
        </p:blipFill>
        <p:spPr>
          <a:xfrm>
            <a:off x="2518516" y="1497172"/>
            <a:ext cx="4106968" cy="375990"/>
          </a:xfrm>
          <a:prstGeom prst="rect">
            <a:avLst/>
          </a:prstGeom>
          <a:ln>
            <a:solidFill>
              <a:schemeClr val="tx1"/>
            </a:solidFill>
          </a:ln>
        </p:spPr>
      </p:pic>
      <p:grpSp>
        <p:nvGrpSpPr>
          <p:cNvPr id="4" name="Group 3"/>
          <p:cNvGrpSpPr/>
          <p:nvPr/>
        </p:nvGrpSpPr>
        <p:grpSpPr>
          <a:xfrm>
            <a:off x="6152327" y="1497172"/>
            <a:ext cx="2875581" cy="816079"/>
            <a:chOff x="2483556" y="2810933"/>
            <a:chExt cx="2875581" cy="816079"/>
          </a:xfrm>
        </p:grpSpPr>
        <p:sp>
          <p:nvSpPr>
            <p:cNvPr id="5" name="Oval 4"/>
            <p:cNvSpPr/>
            <p:nvPr/>
          </p:nvSpPr>
          <p:spPr>
            <a:xfrm>
              <a:off x="2483556" y="2810933"/>
              <a:ext cx="361244" cy="3612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2567717" y="3015393"/>
              <a:ext cx="367394" cy="449034"/>
            </a:xfrm>
            <a:prstGeom prst="rect">
              <a:avLst/>
            </a:prstGeom>
          </p:spPr>
        </p:pic>
        <p:sp>
          <p:nvSpPr>
            <p:cNvPr id="7" name="TextBox 6"/>
            <p:cNvSpPr txBox="1"/>
            <p:nvPr/>
          </p:nvSpPr>
          <p:spPr>
            <a:xfrm>
              <a:off x="2935111" y="3319235"/>
              <a:ext cx="2424026" cy="307777"/>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400" dirty="0" smtClean="0"/>
                <a:t>Make a data callout in figure</a:t>
              </a:r>
              <a:endParaRPr lang="en-US" sz="1400" dirty="0"/>
            </a:p>
          </p:txBody>
        </p:sp>
      </p:grpSp>
      <p:pic>
        <p:nvPicPr>
          <p:cNvPr id="11" name="Picture 10"/>
          <p:cNvPicPr>
            <a:picLocks noChangeAspect="1"/>
          </p:cNvPicPr>
          <p:nvPr/>
        </p:nvPicPr>
        <p:blipFill rotWithShape="1">
          <a:blip r:embed="rId4"/>
          <a:srcRect l="35768" t="15124" r="34798" b="51514"/>
          <a:stretch/>
        </p:blipFill>
        <p:spPr>
          <a:xfrm>
            <a:off x="1322302" y="2439888"/>
            <a:ext cx="2914942" cy="2952218"/>
          </a:xfrm>
          <a:prstGeom prst="rect">
            <a:avLst/>
          </a:prstGeom>
          <a:ln>
            <a:solidFill>
              <a:schemeClr val="tx1"/>
            </a:solidFill>
          </a:ln>
          <a:effectLst>
            <a:outerShdw blurRad="50800" dist="38100" dir="2700000" algn="tl" rotWithShape="0">
              <a:prstClr val="black">
                <a:alpha val="40000"/>
              </a:prstClr>
            </a:outerShdw>
          </a:effectLst>
        </p:spPr>
      </p:pic>
      <p:sp>
        <p:nvSpPr>
          <p:cNvPr id="12" name="TextBox 11"/>
          <p:cNvSpPr txBox="1"/>
          <p:nvPr/>
        </p:nvSpPr>
        <p:spPr>
          <a:xfrm>
            <a:off x="1640690" y="5103949"/>
            <a:ext cx="2278168" cy="923330"/>
          </a:xfrm>
          <a:prstGeom prst="rect">
            <a:avLst/>
          </a:prstGeom>
          <a:solidFill>
            <a:schemeClr val="accent4">
              <a:lumMod val="20000"/>
              <a:lumOff val="80000"/>
            </a:schemeClr>
          </a:solidFill>
          <a:ln>
            <a:solidFill>
              <a:schemeClr val="tx1"/>
            </a:solidFill>
          </a:ln>
          <a:effectLst>
            <a:outerShdw blurRad="50800" dist="88900" dir="2700000" algn="tl" rotWithShape="0">
              <a:prstClr val="black">
                <a:alpha val="40000"/>
              </a:prstClr>
            </a:outerShdw>
          </a:effectLst>
        </p:spPr>
        <p:txBody>
          <a:bodyPr wrap="square" rtlCol="0">
            <a:spAutoFit/>
          </a:bodyPr>
          <a:lstStyle/>
          <a:p>
            <a:pPr algn="ctr"/>
            <a:r>
              <a:rPr lang="en-US" dirty="0" smtClean="0"/>
              <a:t>Step 1) Draw a box around area to zoom into with callout</a:t>
            </a:r>
            <a:endParaRPr lang="en-US" dirty="0"/>
          </a:p>
        </p:txBody>
      </p:sp>
      <p:pic>
        <p:nvPicPr>
          <p:cNvPr id="14" name="Picture 13"/>
          <p:cNvPicPr>
            <a:picLocks noChangeAspect="1"/>
          </p:cNvPicPr>
          <p:nvPr/>
        </p:nvPicPr>
        <p:blipFill rotWithShape="1">
          <a:blip r:embed="rId5"/>
          <a:srcRect l="5560" t="36907" r="37696" b="5691"/>
          <a:stretch/>
        </p:blipFill>
        <p:spPr>
          <a:xfrm>
            <a:off x="4756503" y="2439888"/>
            <a:ext cx="3433786" cy="2952218"/>
          </a:xfrm>
          <a:prstGeom prst="rect">
            <a:avLst/>
          </a:prstGeom>
          <a:ln>
            <a:solidFill>
              <a:schemeClr val="tx1"/>
            </a:solidFill>
          </a:ln>
          <a:effectLst>
            <a:outerShdw blurRad="50800" dist="38100" dir="2700000" algn="tl" rotWithShape="0">
              <a:prstClr val="black">
                <a:alpha val="40000"/>
              </a:prstClr>
            </a:outerShdw>
          </a:effectLst>
        </p:spPr>
      </p:pic>
      <p:sp>
        <p:nvSpPr>
          <p:cNvPr id="15" name="TextBox 14"/>
          <p:cNvSpPr txBox="1"/>
          <p:nvPr/>
        </p:nvSpPr>
        <p:spPr>
          <a:xfrm>
            <a:off x="5065535" y="5103949"/>
            <a:ext cx="2815722" cy="923330"/>
          </a:xfrm>
          <a:prstGeom prst="rect">
            <a:avLst/>
          </a:prstGeom>
          <a:solidFill>
            <a:schemeClr val="accent4">
              <a:lumMod val="20000"/>
              <a:lumOff val="80000"/>
            </a:schemeClr>
          </a:solidFill>
          <a:ln>
            <a:solidFill>
              <a:schemeClr val="tx1"/>
            </a:solidFill>
          </a:ln>
          <a:effectLst>
            <a:outerShdw blurRad="50800" dist="88900" dir="2700000" algn="tl" rotWithShape="0">
              <a:prstClr val="black">
                <a:alpha val="40000"/>
              </a:prstClr>
            </a:outerShdw>
          </a:effectLst>
        </p:spPr>
        <p:txBody>
          <a:bodyPr wrap="square" rtlCol="0">
            <a:spAutoFit/>
          </a:bodyPr>
          <a:lstStyle/>
          <a:p>
            <a:pPr algn="ctr"/>
            <a:r>
              <a:rPr lang="en-US" dirty="0" smtClean="0"/>
              <a:t>Step 2) Draw a box anywhere in the figure where the callout should go</a:t>
            </a:r>
            <a:endParaRPr lang="en-US" dirty="0"/>
          </a:p>
        </p:txBody>
      </p:sp>
    </p:spTree>
    <p:extLst>
      <p:ext uri="{BB962C8B-B14F-4D97-AF65-F5344CB8AC3E}">
        <p14:creationId xmlns:p14="http://schemas.microsoft.com/office/powerpoint/2010/main" val="4319311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add_analysis_callbacks</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0743" y="2461268"/>
            <a:ext cx="5602514" cy="4228660"/>
          </a:xfrm>
          <a:prstGeom prst="rect">
            <a:avLst/>
          </a:prstGeom>
          <a:ln>
            <a:solidFill>
              <a:schemeClr val="tx1"/>
            </a:solidFill>
          </a:ln>
        </p:spPr>
      </p:pic>
      <p:pic>
        <p:nvPicPr>
          <p:cNvPr id="4" name="Picture 3"/>
          <p:cNvPicPr>
            <a:picLocks noChangeAspect="1"/>
          </p:cNvPicPr>
          <p:nvPr/>
        </p:nvPicPr>
        <p:blipFill>
          <a:blip r:embed="rId3"/>
          <a:stretch>
            <a:fillRect/>
          </a:stretch>
        </p:blipFill>
        <p:spPr>
          <a:xfrm>
            <a:off x="2518516" y="1497172"/>
            <a:ext cx="4106968" cy="375990"/>
          </a:xfrm>
          <a:prstGeom prst="rect">
            <a:avLst/>
          </a:prstGeom>
          <a:ln>
            <a:solidFill>
              <a:schemeClr val="tx1"/>
            </a:solidFill>
          </a:ln>
        </p:spPr>
      </p:pic>
      <p:grpSp>
        <p:nvGrpSpPr>
          <p:cNvPr id="5" name="Group 4"/>
          <p:cNvGrpSpPr/>
          <p:nvPr/>
        </p:nvGrpSpPr>
        <p:grpSpPr>
          <a:xfrm>
            <a:off x="6152327" y="1497172"/>
            <a:ext cx="2875581" cy="816079"/>
            <a:chOff x="2483556" y="2810933"/>
            <a:chExt cx="2875581" cy="816079"/>
          </a:xfrm>
        </p:grpSpPr>
        <p:sp>
          <p:nvSpPr>
            <p:cNvPr id="6" name="Oval 5"/>
            <p:cNvSpPr/>
            <p:nvPr/>
          </p:nvSpPr>
          <p:spPr>
            <a:xfrm>
              <a:off x="2483556" y="2810933"/>
              <a:ext cx="361244" cy="3612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2567717" y="3015393"/>
              <a:ext cx="367394" cy="449034"/>
            </a:xfrm>
            <a:prstGeom prst="rect">
              <a:avLst/>
            </a:prstGeom>
          </p:spPr>
        </p:pic>
        <p:sp>
          <p:nvSpPr>
            <p:cNvPr id="8" name="TextBox 7"/>
            <p:cNvSpPr txBox="1"/>
            <p:nvPr/>
          </p:nvSpPr>
          <p:spPr>
            <a:xfrm>
              <a:off x="2935111" y="3319235"/>
              <a:ext cx="2424026" cy="307777"/>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400" dirty="0" smtClean="0"/>
                <a:t>Make a data callout in figure</a:t>
              </a:r>
              <a:endParaRPr lang="en-US" sz="1400" dirty="0"/>
            </a:p>
          </p:txBody>
        </p:sp>
      </p:grpSp>
      <p:sp>
        <p:nvSpPr>
          <p:cNvPr id="11" name="TextBox 10"/>
          <p:cNvSpPr txBox="1"/>
          <p:nvPr/>
        </p:nvSpPr>
        <p:spPr>
          <a:xfrm>
            <a:off x="522513" y="2259177"/>
            <a:ext cx="2960916" cy="923330"/>
          </a:xfrm>
          <a:prstGeom prst="rect">
            <a:avLst/>
          </a:prstGeom>
          <a:solidFill>
            <a:schemeClr val="accent4">
              <a:lumMod val="20000"/>
              <a:lumOff val="80000"/>
            </a:schemeClr>
          </a:solidFill>
          <a:ln>
            <a:solidFill>
              <a:schemeClr val="tx1"/>
            </a:solidFill>
          </a:ln>
          <a:effectLst>
            <a:outerShdw blurRad="50800" dist="88900" dir="2700000" algn="tl" rotWithShape="0">
              <a:prstClr val="black">
                <a:alpha val="40000"/>
              </a:prstClr>
            </a:outerShdw>
          </a:effectLst>
        </p:spPr>
        <p:txBody>
          <a:bodyPr wrap="square" rtlCol="0">
            <a:spAutoFit/>
          </a:bodyPr>
          <a:lstStyle/>
          <a:p>
            <a:pPr algn="ctr"/>
            <a:r>
              <a:rPr lang="en-US" dirty="0" smtClean="0"/>
              <a:t>This tool has a variety of ways to customize and modify that will be discussed next.</a:t>
            </a:r>
            <a:endParaRPr lang="en-US" dirty="0"/>
          </a:p>
        </p:txBody>
      </p:sp>
    </p:spTree>
    <p:extLst>
      <p:ext uri="{BB962C8B-B14F-4D97-AF65-F5344CB8AC3E}">
        <p14:creationId xmlns:p14="http://schemas.microsoft.com/office/powerpoint/2010/main" val="30495391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add_analysis_callbacks</a:t>
            </a:r>
            <a:endParaRPr lang="en-US" dirty="0"/>
          </a:p>
        </p:txBody>
      </p:sp>
      <p:pic>
        <p:nvPicPr>
          <p:cNvPr id="4" name="Picture 3"/>
          <p:cNvPicPr>
            <a:picLocks noChangeAspect="1"/>
          </p:cNvPicPr>
          <p:nvPr/>
        </p:nvPicPr>
        <p:blipFill>
          <a:blip r:embed="rId2"/>
          <a:stretch>
            <a:fillRect/>
          </a:stretch>
        </p:blipFill>
        <p:spPr>
          <a:xfrm>
            <a:off x="2518516" y="1497172"/>
            <a:ext cx="4106968" cy="375990"/>
          </a:xfrm>
          <a:prstGeom prst="rect">
            <a:avLst/>
          </a:prstGeom>
          <a:ln>
            <a:solidFill>
              <a:schemeClr val="tx1"/>
            </a:solidFill>
          </a:ln>
        </p:spPr>
      </p:pic>
      <p:grpSp>
        <p:nvGrpSpPr>
          <p:cNvPr id="5" name="Group 4"/>
          <p:cNvGrpSpPr/>
          <p:nvPr/>
        </p:nvGrpSpPr>
        <p:grpSpPr>
          <a:xfrm>
            <a:off x="6152327" y="1497172"/>
            <a:ext cx="2875581" cy="816079"/>
            <a:chOff x="2483556" y="2810933"/>
            <a:chExt cx="2875581" cy="816079"/>
          </a:xfrm>
        </p:grpSpPr>
        <p:sp>
          <p:nvSpPr>
            <p:cNvPr id="6" name="Oval 5"/>
            <p:cNvSpPr/>
            <p:nvPr/>
          </p:nvSpPr>
          <p:spPr>
            <a:xfrm>
              <a:off x="2483556" y="2810933"/>
              <a:ext cx="361244" cy="3612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2567717" y="3015393"/>
              <a:ext cx="367394" cy="449034"/>
            </a:xfrm>
            <a:prstGeom prst="rect">
              <a:avLst/>
            </a:prstGeom>
          </p:spPr>
        </p:pic>
        <p:sp>
          <p:nvSpPr>
            <p:cNvPr id="8" name="TextBox 7"/>
            <p:cNvSpPr txBox="1"/>
            <p:nvPr/>
          </p:nvSpPr>
          <p:spPr>
            <a:xfrm>
              <a:off x="2935111" y="3319235"/>
              <a:ext cx="2424026" cy="307777"/>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400" dirty="0" smtClean="0"/>
                <a:t>Make a data callout in figure</a:t>
              </a:r>
              <a:endParaRPr lang="en-US" sz="1400" dirty="0"/>
            </a:p>
          </p:txBody>
        </p:sp>
      </p:grpSp>
      <p:sp>
        <p:nvSpPr>
          <p:cNvPr id="9" name="TextBox 8"/>
          <p:cNvSpPr txBox="1"/>
          <p:nvPr/>
        </p:nvSpPr>
        <p:spPr>
          <a:xfrm>
            <a:off x="242041" y="2525486"/>
            <a:ext cx="4388016" cy="1754326"/>
          </a:xfrm>
          <a:prstGeom prst="rect">
            <a:avLst/>
          </a:prstGeom>
          <a:noFill/>
        </p:spPr>
        <p:txBody>
          <a:bodyPr wrap="square" rtlCol="0">
            <a:spAutoFit/>
          </a:bodyPr>
          <a:lstStyle/>
          <a:p>
            <a:r>
              <a:rPr lang="en-US" dirty="0" smtClean="0"/>
              <a:t>Run the following code in your script or command window to get a structure of properties pertaining to the appearance of the data callouts in the plot:</a:t>
            </a:r>
          </a:p>
          <a:p>
            <a:endParaRPr lang="en-US" dirty="0" smtClean="0"/>
          </a:p>
          <a:p>
            <a:r>
              <a:rPr lang="en-US" dirty="0" err="1" smtClean="0">
                <a:latin typeface="Courier New" panose="02070309020205020404" pitchFamily="49" charset="0"/>
                <a:cs typeface="Courier New" panose="02070309020205020404" pitchFamily="49" charset="0"/>
              </a:rPr>
              <a:t>cp</a:t>
            </a:r>
            <a:r>
              <a:rPr lang="en-US" dirty="0" smtClean="0">
                <a:latin typeface="Courier New" panose="02070309020205020404" pitchFamily="49" charset="0"/>
                <a:cs typeface="Courier New" panose="02070309020205020404" pitchFamily="49" charset="0"/>
              </a:rPr>
              <a:t> = </a:t>
            </a:r>
            <a:r>
              <a:rPr lang="en-US" dirty="0" err="1" smtClean="0">
                <a:latin typeface="Courier New" panose="02070309020205020404" pitchFamily="49" charset="0"/>
                <a:cs typeface="Courier New" panose="02070309020205020404" pitchFamily="49" charset="0"/>
              </a:rPr>
              <a:t>PrepDataCallout</a:t>
            </a:r>
            <a:endParaRPr lang="en-US" dirty="0" smtClean="0">
              <a:latin typeface="Courier New" panose="02070309020205020404" pitchFamily="49" charset="0"/>
              <a:cs typeface="Courier New" panose="02070309020205020404" pitchFamily="49" charset="0"/>
            </a:endParaRPr>
          </a:p>
        </p:txBody>
      </p:sp>
      <p:pic>
        <p:nvPicPr>
          <p:cNvPr id="13" name="Picture 12"/>
          <p:cNvPicPr>
            <a:picLocks noChangeAspect="1"/>
          </p:cNvPicPr>
          <p:nvPr/>
        </p:nvPicPr>
        <p:blipFill>
          <a:blip r:embed="rId4"/>
          <a:stretch>
            <a:fillRect/>
          </a:stretch>
        </p:blipFill>
        <p:spPr>
          <a:xfrm>
            <a:off x="4562193" y="2822735"/>
            <a:ext cx="3902756" cy="359279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628564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add_analysis_callbacks</a:t>
            </a:r>
            <a:endParaRPr lang="en-US" dirty="0"/>
          </a:p>
        </p:txBody>
      </p:sp>
      <p:pic>
        <p:nvPicPr>
          <p:cNvPr id="4" name="Picture 3"/>
          <p:cNvPicPr>
            <a:picLocks noChangeAspect="1"/>
          </p:cNvPicPr>
          <p:nvPr/>
        </p:nvPicPr>
        <p:blipFill>
          <a:blip r:embed="rId2"/>
          <a:stretch>
            <a:fillRect/>
          </a:stretch>
        </p:blipFill>
        <p:spPr>
          <a:xfrm>
            <a:off x="2518516" y="1497172"/>
            <a:ext cx="4106968" cy="375990"/>
          </a:xfrm>
          <a:prstGeom prst="rect">
            <a:avLst/>
          </a:prstGeom>
          <a:ln>
            <a:solidFill>
              <a:schemeClr val="tx1"/>
            </a:solidFill>
          </a:ln>
        </p:spPr>
      </p:pic>
      <p:grpSp>
        <p:nvGrpSpPr>
          <p:cNvPr id="5" name="Group 4"/>
          <p:cNvGrpSpPr/>
          <p:nvPr/>
        </p:nvGrpSpPr>
        <p:grpSpPr>
          <a:xfrm>
            <a:off x="6152327" y="1497172"/>
            <a:ext cx="2875581" cy="816079"/>
            <a:chOff x="2483556" y="2810933"/>
            <a:chExt cx="2875581" cy="816079"/>
          </a:xfrm>
        </p:grpSpPr>
        <p:sp>
          <p:nvSpPr>
            <p:cNvPr id="6" name="Oval 5"/>
            <p:cNvSpPr/>
            <p:nvPr/>
          </p:nvSpPr>
          <p:spPr>
            <a:xfrm>
              <a:off x="2483556" y="2810933"/>
              <a:ext cx="361244" cy="3612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2567717" y="3015393"/>
              <a:ext cx="367394" cy="449034"/>
            </a:xfrm>
            <a:prstGeom prst="rect">
              <a:avLst/>
            </a:prstGeom>
          </p:spPr>
        </p:pic>
        <p:sp>
          <p:nvSpPr>
            <p:cNvPr id="8" name="TextBox 7"/>
            <p:cNvSpPr txBox="1"/>
            <p:nvPr/>
          </p:nvSpPr>
          <p:spPr>
            <a:xfrm>
              <a:off x="2935111" y="3319235"/>
              <a:ext cx="2424026" cy="307777"/>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400" dirty="0" smtClean="0"/>
                <a:t>Make a data callout in figure</a:t>
              </a:r>
              <a:endParaRPr lang="en-US" sz="1400" dirty="0"/>
            </a:p>
          </p:txBody>
        </p:sp>
      </p:grpSp>
      <p:sp>
        <p:nvSpPr>
          <p:cNvPr id="9" name="TextBox 8"/>
          <p:cNvSpPr txBox="1"/>
          <p:nvPr/>
        </p:nvSpPr>
        <p:spPr>
          <a:xfrm>
            <a:off x="242041" y="2014222"/>
            <a:ext cx="4808930" cy="2031325"/>
          </a:xfrm>
          <a:prstGeom prst="rect">
            <a:avLst/>
          </a:prstGeom>
          <a:noFill/>
        </p:spPr>
        <p:txBody>
          <a:bodyPr wrap="square" rtlCol="0">
            <a:spAutoFit/>
          </a:bodyPr>
          <a:lstStyle/>
          <a:p>
            <a:r>
              <a:rPr lang="en-US" dirty="0" smtClean="0"/>
              <a:t>Now </a:t>
            </a:r>
            <a:r>
              <a:rPr lang="en-US" dirty="0"/>
              <a:t>you can modify any of these properties are re-apply them to the callouts in a particular figure</a:t>
            </a:r>
          </a:p>
          <a:p>
            <a:endParaRPr lang="en-US" dirty="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cp.axes_border_color</a:t>
            </a:r>
            <a:r>
              <a:rPr lang="en-US" dirty="0" smtClean="0">
                <a:latin typeface="Courier New" panose="02070309020205020404" pitchFamily="49" charset="0"/>
                <a:cs typeface="Courier New" panose="02070309020205020404" pitchFamily="49" charset="0"/>
              </a:rPr>
              <a:t> = ‘w’</a:t>
            </a:r>
          </a:p>
          <a:p>
            <a:r>
              <a:rPr lang="en-US" dirty="0" err="1">
                <a:latin typeface="Courier New" panose="02070309020205020404" pitchFamily="49" charset="0"/>
                <a:cs typeface="Courier New" panose="02070309020205020404" pitchFamily="49" charset="0"/>
              </a:rPr>
              <a:t>c</a:t>
            </a:r>
            <a:r>
              <a:rPr lang="en-US" dirty="0" err="1" smtClean="0">
                <a:latin typeface="Courier New" panose="02070309020205020404" pitchFamily="49" charset="0"/>
                <a:cs typeface="Courier New" panose="02070309020205020404" pitchFamily="49" charset="0"/>
              </a:rPr>
              <a:t>p.axes_border_linewidth</a:t>
            </a:r>
            <a:r>
              <a:rPr lang="en-US" dirty="0" smtClean="0">
                <a:latin typeface="Courier New" panose="02070309020205020404" pitchFamily="49" charset="0"/>
                <a:cs typeface="Courier New" panose="02070309020205020404" pitchFamily="49" charset="0"/>
              </a:rPr>
              <a:t> = 2</a:t>
            </a:r>
          </a:p>
          <a:p>
            <a:r>
              <a:rPr lang="en-US" dirty="0" err="1" smtClean="0">
                <a:latin typeface="Courier New" panose="02070309020205020404" pitchFamily="49" charset="0"/>
                <a:cs typeface="Courier New" panose="02070309020205020404" pitchFamily="49" charset="0"/>
              </a:rPr>
              <a:t>PrepDataCallout</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gcf,cp</a:t>
            </a:r>
            <a:r>
              <a:rPr lang="en-US" dirty="0" smtClean="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1142" y="3831771"/>
            <a:ext cx="3872106" cy="2922582"/>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3248" y="3831771"/>
            <a:ext cx="3872102" cy="2922582"/>
          </a:xfrm>
          <a:prstGeom prst="rect">
            <a:avLst/>
          </a:prstGeom>
        </p:spPr>
      </p:pic>
    </p:spTree>
    <p:extLst>
      <p:ext uri="{BB962C8B-B14F-4D97-AF65-F5344CB8AC3E}">
        <p14:creationId xmlns:p14="http://schemas.microsoft.com/office/powerpoint/2010/main" val="28533289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add_analysis_callbacks</a:t>
            </a:r>
            <a:endParaRPr lang="en-US" dirty="0"/>
          </a:p>
        </p:txBody>
      </p:sp>
      <p:pic>
        <p:nvPicPr>
          <p:cNvPr id="4" name="Picture 3"/>
          <p:cNvPicPr>
            <a:picLocks noChangeAspect="1"/>
          </p:cNvPicPr>
          <p:nvPr/>
        </p:nvPicPr>
        <p:blipFill>
          <a:blip r:embed="rId2"/>
          <a:stretch>
            <a:fillRect/>
          </a:stretch>
        </p:blipFill>
        <p:spPr>
          <a:xfrm>
            <a:off x="2518516" y="1497172"/>
            <a:ext cx="4106968" cy="375990"/>
          </a:xfrm>
          <a:prstGeom prst="rect">
            <a:avLst/>
          </a:prstGeom>
          <a:ln>
            <a:solidFill>
              <a:schemeClr val="tx1"/>
            </a:solidFill>
          </a:ln>
        </p:spPr>
      </p:pic>
      <p:grpSp>
        <p:nvGrpSpPr>
          <p:cNvPr id="5" name="Group 4"/>
          <p:cNvGrpSpPr/>
          <p:nvPr/>
        </p:nvGrpSpPr>
        <p:grpSpPr>
          <a:xfrm>
            <a:off x="6152327" y="1497172"/>
            <a:ext cx="2875581" cy="816079"/>
            <a:chOff x="2483556" y="2810933"/>
            <a:chExt cx="2875581" cy="816079"/>
          </a:xfrm>
        </p:grpSpPr>
        <p:sp>
          <p:nvSpPr>
            <p:cNvPr id="6" name="Oval 5"/>
            <p:cNvSpPr/>
            <p:nvPr/>
          </p:nvSpPr>
          <p:spPr>
            <a:xfrm>
              <a:off x="2483556" y="2810933"/>
              <a:ext cx="361244" cy="3612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2567717" y="3015393"/>
              <a:ext cx="367394" cy="449034"/>
            </a:xfrm>
            <a:prstGeom prst="rect">
              <a:avLst/>
            </a:prstGeom>
          </p:spPr>
        </p:pic>
        <p:sp>
          <p:nvSpPr>
            <p:cNvPr id="8" name="TextBox 7"/>
            <p:cNvSpPr txBox="1"/>
            <p:nvPr/>
          </p:nvSpPr>
          <p:spPr>
            <a:xfrm>
              <a:off x="2935111" y="3319235"/>
              <a:ext cx="2424026" cy="307777"/>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400" dirty="0" smtClean="0"/>
                <a:t>Make a data callout in figure</a:t>
              </a:r>
              <a:endParaRPr lang="en-US" sz="1400" dirty="0"/>
            </a:p>
          </p:txBody>
        </p:sp>
      </p:grpSp>
      <p:sp>
        <p:nvSpPr>
          <p:cNvPr id="9" name="TextBox 8"/>
          <p:cNvSpPr txBox="1"/>
          <p:nvPr/>
        </p:nvSpPr>
        <p:spPr>
          <a:xfrm>
            <a:off x="242041" y="2841575"/>
            <a:ext cx="4808930" cy="646331"/>
          </a:xfrm>
          <a:prstGeom prst="rect">
            <a:avLst/>
          </a:prstGeom>
          <a:noFill/>
        </p:spPr>
        <p:txBody>
          <a:bodyPr wrap="square" rtlCol="0">
            <a:spAutoFit/>
          </a:bodyPr>
          <a:lstStyle/>
          <a:p>
            <a:r>
              <a:rPr lang="en-US" dirty="0" err="1" smtClean="0">
                <a:latin typeface="Courier New" panose="02070309020205020404" pitchFamily="49" charset="0"/>
                <a:cs typeface="Courier New" panose="02070309020205020404" pitchFamily="49" charset="0"/>
              </a:rPr>
              <a:t>cp.shadow_color</a:t>
            </a:r>
            <a:r>
              <a:rPr lang="en-US" dirty="0" smtClean="0">
                <a:latin typeface="Courier New" panose="02070309020205020404" pitchFamily="49" charset="0"/>
                <a:cs typeface="Courier New" panose="02070309020205020404" pitchFamily="49" charset="0"/>
              </a:rPr>
              <a:t> = ‘w’</a:t>
            </a:r>
          </a:p>
          <a:p>
            <a:r>
              <a:rPr lang="en-US" dirty="0" err="1" smtClean="0">
                <a:latin typeface="Courier New" panose="02070309020205020404" pitchFamily="49" charset="0"/>
                <a:cs typeface="Courier New" panose="02070309020205020404" pitchFamily="49" charset="0"/>
              </a:rPr>
              <a:t>PrepDataCallout</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gcf,cp</a:t>
            </a:r>
            <a:r>
              <a:rPr lang="en-US" dirty="0" smtClean="0">
                <a:latin typeface="Courier New" panose="02070309020205020404" pitchFamily="49" charset="0"/>
                <a:cs typeface="Courier New" panose="02070309020205020404" pitchFamily="49" charset="0"/>
              </a:rPr>
              <a:t>)</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1144" y="3831771"/>
            <a:ext cx="3872102" cy="2922582"/>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3248" y="3831771"/>
            <a:ext cx="3872102" cy="2922581"/>
          </a:xfrm>
          <a:prstGeom prst="rect">
            <a:avLst/>
          </a:prstGeom>
        </p:spPr>
      </p:pic>
    </p:spTree>
    <p:extLst>
      <p:ext uri="{BB962C8B-B14F-4D97-AF65-F5344CB8AC3E}">
        <p14:creationId xmlns:p14="http://schemas.microsoft.com/office/powerpoint/2010/main" val="21937914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add_analysis_callbacks</a:t>
            </a:r>
            <a:endParaRPr lang="en-US" dirty="0"/>
          </a:p>
        </p:txBody>
      </p:sp>
      <p:pic>
        <p:nvPicPr>
          <p:cNvPr id="4" name="Picture 3"/>
          <p:cNvPicPr>
            <a:picLocks noChangeAspect="1"/>
          </p:cNvPicPr>
          <p:nvPr/>
        </p:nvPicPr>
        <p:blipFill>
          <a:blip r:embed="rId2"/>
          <a:stretch>
            <a:fillRect/>
          </a:stretch>
        </p:blipFill>
        <p:spPr>
          <a:xfrm>
            <a:off x="2518516" y="1497172"/>
            <a:ext cx="4106968" cy="375990"/>
          </a:xfrm>
          <a:prstGeom prst="rect">
            <a:avLst/>
          </a:prstGeom>
          <a:ln>
            <a:solidFill>
              <a:schemeClr val="tx1"/>
            </a:solidFill>
          </a:ln>
        </p:spPr>
      </p:pic>
      <p:grpSp>
        <p:nvGrpSpPr>
          <p:cNvPr id="5" name="Group 4"/>
          <p:cNvGrpSpPr/>
          <p:nvPr/>
        </p:nvGrpSpPr>
        <p:grpSpPr>
          <a:xfrm>
            <a:off x="6152327" y="1497172"/>
            <a:ext cx="2875581" cy="816079"/>
            <a:chOff x="2483556" y="2810933"/>
            <a:chExt cx="2875581" cy="816079"/>
          </a:xfrm>
        </p:grpSpPr>
        <p:sp>
          <p:nvSpPr>
            <p:cNvPr id="6" name="Oval 5"/>
            <p:cNvSpPr/>
            <p:nvPr/>
          </p:nvSpPr>
          <p:spPr>
            <a:xfrm>
              <a:off x="2483556" y="2810933"/>
              <a:ext cx="361244" cy="3612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2567717" y="3015393"/>
              <a:ext cx="367394" cy="449034"/>
            </a:xfrm>
            <a:prstGeom prst="rect">
              <a:avLst/>
            </a:prstGeom>
          </p:spPr>
        </p:pic>
        <p:sp>
          <p:nvSpPr>
            <p:cNvPr id="8" name="TextBox 7"/>
            <p:cNvSpPr txBox="1"/>
            <p:nvPr/>
          </p:nvSpPr>
          <p:spPr>
            <a:xfrm>
              <a:off x="2935111" y="3319235"/>
              <a:ext cx="2424026" cy="307777"/>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400" dirty="0" smtClean="0"/>
                <a:t>Make a data callout in figure</a:t>
              </a:r>
              <a:endParaRPr lang="en-US" sz="1400" dirty="0"/>
            </a:p>
          </p:txBody>
        </p:sp>
      </p:gr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1144" y="3831771"/>
            <a:ext cx="3872102" cy="2922581"/>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3249" y="3831771"/>
            <a:ext cx="3872100" cy="2922581"/>
          </a:xfrm>
          <a:prstGeom prst="rect">
            <a:avLst/>
          </a:prstGeom>
        </p:spPr>
      </p:pic>
      <p:sp>
        <p:nvSpPr>
          <p:cNvPr id="12" name="TextBox 11"/>
          <p:cNvSpPr txBox="1"/>
          <p:nvPr/>
        </p:nvSpPr>
        <p:spPr>
          <a:xfrm>
            <a:off x="242041" y="2014222"/>
            <a:ext cx="6144246" cy="1754326"/>
          </a:xfrm>
          <a:prstGeom prst="rect">
            <a:avLst/>
          </a:prstGeom>
          <a:noFill/>
        </p:spPr>
        <p:txBody>
          <a:bodyPr wrap="square" rtlCol="0">
            <a:spAutoFit/>
          </a:bodyPr>
          <a:lstStyle/>
          <a:p>
            <a:r>
              <a:rPr lang="en-US" dirty="0" smtClean="0"/>
              <a:t>The frames are actually separate axes objects, and the shadow is a patch object inside the original axes.</a:t>
            </a:r>
          </a:p>
          <a:p>
            <a:r>
              <a:rPr lang="en-US" dirty="0" smtClean="0"/>
              <a:t>If you move or resize the boxes, you can right-click on the object to open the context menu and then click on “update” in the list. This will apply the appropriate updates to the shadow and other plot to make things look right.</a:t>
            </a:r>
            <a:endParaRPr lang="en-US" dirty="0"/>
          </a:p>
        </p:txBody>
      </p:sp>
    </p:spTree>
    <p:extLst>
      <p:ext uri="{BB962C8B-B14F-4D97-AF65-F5344CB8AC3E}">
        <p14:creationId xmlns:p14="http://schemas.microsoft.com/office/powerpoint/2010/main" val="7655167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Printing tools</a:t>
            </a:r>
          </a:p>
          <a:p>
            <a:pPr lvl="1"/>
            <a:r>
              <a:rPr lang="en-US" dirty="0" err="1" smtClean="0"/>
              <a:t>PrepForPrint</a:t>
            </a:r>
            <a:endParaRPr lang="en-US" dirty="0" smtClean="0"/>
          </a:p>
          <a:p>
            <a:pPr lvl="1"/>
            <a:r>
              <a:rPr lang="en-US" dirty="0" err="1" smtClean="0"/>
              <a:t>Kprint</a:t>
            </a:r>
            <a:endParaRPr lang="en-US" dirty="0" smtClean="0"/>
          </a:p>
          <a:p>
            <a:pPr lvl="1"/>
            <a:r>
              <a:rPr lang="en-US" dirty="0" err="1" smtClean="0"/>
              <a:t>Add_print_callbacks</a:t>
            </a:r>
            <a:endParaRPr lang="en-US" dirty="0" smtClean="0"/>
          </a:p>
          <a:p>
            <a:r>
              <a:rPr lang="en-US" dirty="0" smtClean="0"/>
              <a:t>Analysis tools</a:t>
            </a:r>
          </a:p>
          <a:p>
            <a:pPr lvl="1"/>
            <a:r>
              <a:rPr lang="en-US" dirty="0" err="1" smtClean="0"/>
              <a:t>add_analysis_callbacks</a:t>
            </a:r>
            <a:endParaRPr lang="en-US" dirty="0"/>
          </a:p>
        </p:txBody>
      </p:sp>
    </p:spTree>
    <p:extLst>
      <p:ext uri="{BB962C8B-B14F-4D97-AF65-F5344CB8AC3E}">
        <p14:creationId xmlns:p14="http://schemas.microsoft.com/office/powerpoint/2010/main" val="1653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a:srcRect l="4653" t="17041" r="3466" b="2068"/>
          <a:stretch/>
        </p:blipFill>
        <p:spPr>
          <a:xfrm>
            <a:off x="196603" y="2815773"/>
            <a:ext cx="4392370" cy="3301454"/>
          </a:xfrm>
          <a:prstGeom prst="rect">
            <a:avLst/>
          </a:prstGeom>
        </p:spPr>
      </p:pic>
      <p:sp>
        <p:nvSpPr>
          <p:cNvPr id="2" name="Title 1"/>
          <p:cNvSpPr>
            <a:spLocks noGrp="1"/>
          </p:cNvSpPr>
          <p:nvPr>
            <p:ph type="title"/>
          </p:nvPr>
        </p:nvSpPr>
        <p:spPr/>
        <p:txBody>
          <a:bodyPr/>
          <a:lstStyle/>
          <a:p>
            <a:r>
              <a:rPr lang="en-US" dirty="0" err="1"/>
              <a:t>add_analysis_callbacks</a:t>
            </a:r>
            <a:endParaRPr lang="en-US" dirty="0"/>
          </a:p>
        </p:txBody>
      </p:sp>
      <p:pic>
        <p:nvPicPr>
          <p:cNvPr id="4" name="Picture 3"/>
          <p:cNvPicPr>
            <a:picLocks noChangeAspect="1"/>
          </p:cNvPicPr>
          <p:nvPr/>
        </p:nvPicPr>
        <p:blipFill>
          <a:blip r:embed="rId3"/>
          <a:stretch>
            <a:fillRect/>
          </a:stretch>
        </p:blipFill>
        <p:spPr>
          <a:xfrm>
            <a:off x="2518516" y="1497172"/>
            <a:ext cx="4106968" cy="375990"/>
          </a:xfrm>
          <a:prstGeom prst="rect">
            <a:avLst/>
          </a:prstGeom>
          <a:ln>
            <a:solidFill>
              <a:schemeClr val="tx1"/>
            </a:solidFill>
          </a:ln>
        </p:spPr>
      </p:pic>
      <p:grpSp>
        <p:nvGrpSpPr>
          <p:cNvPr id="5" name="Group 4"/>
          <p:cNvGrpSpPr/>
          <p:nvPr/>
        </p:nvGrpSpPr>
        <p:grpSpPr>
          <a:xfrm>
            <a:off x="6152327" y="1497172"/>
            <a:ext cx="2875581" cy="816079"/>
            <a:chOff x="2483556" y="2810933"/>
            <a:chExt cx="2875581" cy="816079"/>
          </a:xfrm>
        </p:grpSpPr>
        <p:sp>
          <p:nvSpPr>
            <p:cNvPr id="6" name="Oval 5"/>
            <p:cNvSpPr/>
            <p:nvPr/>
          </p:nvSpPr>
          <p:spPr>
            <a:xfrm>
              <a:off x="2483556" y="2810933"/>
              <a:ext cx="361244" cy="3612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2567717" y="3015393"/>
              <a:ext cx="367394" cy="449034"/>
            </a:xfrm>
            <a:prstGeom prst="rect">
              <a:avLst/>
            </a:prstGeom>
          </p:spPr>
        </p:pic>
        <p:sp>
          <p:nvSpPr>
            <p:cNvPr id="8" name="TextBox 7"/>
            <p:cNvSpPr txBox="1"/>
            <p:nvPr/>
          </p:nvSpPr>
          <p:spPr>
            <a:xfrm>
              <a:off x="2935111" y="3319235"/>
              <a:ext cx="2424026" cy="307777"/>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400" dirty="0" smtClean="0"/>
                <a:t>Make a data callout in figure</a:t>
              </a:r>
              <a:endParaRPr lang="en-US" sz="1400" dirty="0"/>
            </a:p>
          </p:txBody>
        </p:sp>
      </p:gr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0680" y="2815772"/>
            <a:ext cx="4374067" cy="3301454"/>
          </a:xfrm>
          <a:prstGeom prst="rect">
            <a:avLst/>
          </a:prstGeom>
        </p:spPr>
      </p:pic>
      <p:sp>
        <p:nvSpPr>
          <p:cNvPr id="13" name="TextBox 12"/>
          <p:cNvSpPr txBox="1"/>
          <p:nvPr/>
        </p:nvSpPr>
        <p:spPr>
          <a:xfrm>
            <a:off x="69924" y="1987828"/>
            <a:ext cx="4298876" cy="738664"/>
          </a:xfrm>
          <a:prstGeom prst="rect">
            <a:avLst/>
          </a:prstGeom>
          <a:solidFill>
            <a:schemeClr val="accent4">
              <a:lumMod val="20000"/>
              <a:lumOff val="80000"/>
            </a:schemeClr>
          </a:solidFill>
          <a:ln>
            <a:solidFill>
              <a:schemeClr val="tx1"/>
            </a:solidFill>
          </a:ln>
          <a:effectLst>
            <a:outerShdw blurRad="50800" dist="88900" dir="2700000" algn="tl" rotWithShape="0">
              <a:prstClr val="black">
                <a:alpha val="40000"/>
              </a:prstClr>
            </a:outerShdw>
          </a:effectLst>
        </p:spPr>
        <p:txBody>
          <a:bodyPr wrap="square" rtlCol="0">
            <a:spAutoFit/>
          </a:bodyPr>
          <a:lstStyle/>
          <a:p>
            <a:pPr algn="ctr"/>
            <a:r>
              <a:rPr lang="en-US" sz="1400" dirty="0" smtClean="0"/>
              <a:t>Moved the callout so need to update the shadow…</a:t>
            </a:r>
          </a:p>
          <a:p>
            <a:pPr algn="ctr"/>
            <a:r>
              <a:rPr lang="en-US" sz="1400" dirty="0" smtClean="0"/>
              <a:t>Right click on the </a:t>
            </a:r>
            <a:r>
              <a:rPr lang="en-US" sz="1400" u="sng" dirty="0" smtClean="0"/>
              <a:t>callout axes</a:t>
            </a:r>
            <a:r>
              <a:rPr lang="en-US" sz="1400" dirty="0" smtClean="0"/>
              <a:t> (a little tricky with image data getting in the way; need to click on the border)</a:t>
            </a:r>
            <a:endParaRPr lang="en-US" sz="1400" dirty="0"/>
          </a:p>
        </p:txBody>
      </p:sp>
      <p:pic>
        <p:nvPicPr>
          <p:cNvPr id="16" name="Picture 15"/>
          <p:cNvPicPr>
            <a:picLocks noChangeAspect="1"/>
          </p:cNvPicPr>
          <p:nvPr/>
        </p:nvPicPr>
        <p:blipFill>
          <a:blip r:embed="rId4">
            <a:clrChange>
              <a:clrFrom>
                <a:srgbClr val="FFFFFF"/>
              </a:clrFrom>
              <a:clrTo>
                <a:srgbClr val="FFFFFF">
                  <a:alpha val="0"/>
                </a:srgbClr>
              </a:clrTo>
            </a:clrChange>
          </a:blip>
          <a:stretch>
            <a:fillRect/>
          </a:stretch>
        </p:blipFill>
        <p:spPr>
          <a:xfrm>
            <a:off x="1702470" y="4248154"/>
            <a:ext cx="215230" cy="263058"/>
          </a:xfrm>
          <a:prstGeom prst="rect">
            <a:avLst/>
          </a:prstGeom>
        </p:spPr>
      </p:pic>
    </p:spTree>
    <p:extLst>
      <p:ext uri="{BB962C8B-B14F-4D97-AF65-F5344CB8AC3E}">
        <p14:creationId xmlns:p14="http://schemas.microsoft.com/office/powerpoint/2010/main" val="4206277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4546" t="16342" r="3399" b="2556"/>
          <a:stretch/>
        </p:blipFill>
        <p:spPr>
          <a:xfrm>
            <a:off x="266465" y="2822735"/>
            <a:ext cx="4387376" cy="3294491"/>
          </a:xfrm>
          <a:prstGeom prst="rect">
            <a:avLst/>
          </a:prstGeom>
        </p:spPr>
      </p:pic>
      <p:sp>
        <p:nvSpPr>
          <p:cNvPr id="2" name="Title 1"/>
          <p:cNvSpPr>
            <a:spLocks noGrp="1"/>
          </p:cNvSpPr>
          <p:nvPr>
            <p:ph type="title"/>
          </p:nvPr>
        </p:nvSpPr>
        <p:spPr/>
        <p:txBody>
          <a:bodyPr/>
          <a:lstStyle/>
          <a:p>
            <a:r>
              <a:rPr lang="en-US" dirty="0" err="1"/>
              <a:t>add_analysis_callbacks</a:t>
            </a:r>
            <a:endParaRPr lang="en-US" dirty="0"/>
          </a:p>
        </p:txBody>
      </p:sp>
      <p:pic>
        <p:nvPicPr>
          <p:cNvPr id="4" name="Picture 3"/>
          <p:cNvPicPr>
            <a:picLocks noChangeAspect="1"/>
          </p:cNvPicPr>
          <p:nvPr/>
        </p:nvPicPr>
        <p:blipFill>
          <a:blip r:embed="rId3"/>
          <a:stretch>
            <a:fillRect/>
          </a:stretch>
        </p:blipFill>
        <p:spPr>
          <a:xfrm>
            <a:off x="2518516" y="1497172"/>
            <a:ext cx="4106968" cy="375990"/>
          </a:xfrm>
          <a:prstGeom prst="rect">
            <a:avLst/>
          </a:prstGeom>
          <a:ln>
            <a:solidFill>
              <a:schemeClr val="tx1"/>
            </a:solidFill>
          </a:ln>
        </p:spPr>
      </p:pic>
      <p:grpSp>
        <p:nvGrpSpPr>
          <p:cNvPr id="5" name="Group 4"/>
          <p:cNvGrpSpPr/>
          <p:nvPr/>
        </p:nvGrpSpPr>
        <p:grpSpPr>
          <a:xfrm>
            <a:off x="6152327" y="1497172"/>
            <a:ext cx="2875581" cy="816079"/>
            <a:chOff x="2483556" y="2810933"/>
            <a:chExt cx="2875581" cy="816079"/>
          </a:xfrm>
        </p:grpSpPr>
        <p:sp>
          <p:nvSpPr>
            <p:cNvPr id="6" name="Oval 5"/>
            <p:cNvSpPr/>
            <p:nvPr/>
          </p:nvSpPr>
          <p:spPr>
            <a:xfrm>
              <a:off x="2483556" y="2810933"/>
              <a:ext cx="361244" cy="3612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2567717" y="3015393"/>
              <a:ext cx="367394" cy="449034"/>
            </a:xfrm>
            <a:prstGeom prst="rect">
              <a:avLst/>
            </a:prstGeom>
          </p:spPr>
        </p:pic>
        <p:sp>
          <p:nvSpPr>
            <p:cNvPr id="8" name="TextBox 7"/>
            <p:cNvSpPr txBox="1"/>
            <p:nvPr/>
          </p:nvSpPr>
          <p:spPr>
            <a:xfrm>
              <a:off x="2935111" y="3319235"/>
              <a:ext cx="2424026" cy="307777"/>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400" dirty="0" smtClean="0"/>
                <a:t>Make a data callout in figure</a:t>
              </a:r>
              <a:endParaRPr lang="en-US" sz="1400" dirty="0"/>
            </a:p>
          </p:txBody>
        </p:sp>
      </p:gr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3841" y="2815772"/>
            <a:ext cx="4374066" cy="3301454"/>
          </a:xfrm>
          <a:prstGeom prst="rect">
            <a:avLst/>
          </a:prstGeom>
        </p:spPr>
      </p:pic>
      <p:sp>
        <p:nvSpPr>
          <p:cNvPr id="13" name="TextBox 12"/>
          <p:cNvSpPr txBox="1"/>
          <p:nvPr/>
        </p:nvSpPr>
        <p:spPr>
          <a:xfrm>
            <a:off x="148945" y="1987828"/>
            <a:ext cx="4504895" cy="954107"/>
          </a:xfrm>
          <a:prstGeom prst="rect">
            <a:avLst/>
          </a:prstGeom>
          <a:solidFill>
            <a:schemeClr val="accent4">
              <a:lumMod val="20000"/>
              <a:lumOff val="80000"/>
            </a:schemeClr>
          </a:solidFill>
          <a:ln>
            <a:solidFill>
              <a:schemeClr val="tx1"/>
            </a:solidFill>
          </a:ln>
          <a:effectLst>
            <a:outerShdw blurRad="50800" dist="88900" dir="2700000" algn="tl" rotWithShape="0">
              <a:prstClr val="black">
                <a:alpha val="40000"/>
              </a:prstClr>
            </a:outerShdw>
          </a:effectLst>
        </p:spPr>
        <p:txBody>
          <a:bodyPr wrap="square" rtlCol="0">
            <a:spAutoFit/>
          </a:bodyPr>
          <a:lstStyle/>
          <a:p>
            <a:pPr algn="ctr"/>
            <a:r>
              <a:rPr lang="en-US" sz="1400" dirty="0" smtClean="0"/>
              <a:t>Moved the location of the frame in the original data. By right-clicking on this </a:t>
            </a:r>
            <a:r>
              <a:rPr lang="en-US" sz="1400" u="sng" dirty="0" smtClean="0"/>
              <a:t>frame axes </a:t>
            </a:r>
            <a:r>
              <a:rPr lang="en-US" sz="1400" dirty="0" smtClean="0"/>
              <a:t>and selecting “update” in the context menu, the data will </a:t>
            </a:r>
            <a:r>
              <a:rPr lang="en-US" sz="1400" dirty="0" err="1" smtClean="0"/>
              <a:t>recenter</a:t>
            </a:r>
            <a:r>
              <a:rPr lang="en-US" sz="1400" dirty="0" smtClean="0"/>
              <a:t> to where the frame axes is, and then also update the shadow.</a:t>
            </a:r>
            <a:endParaRPr lang="en-US" sz="1400" dirty="0"/>
          </a:p>
        </p:txBody>
      </p:sp>
      <p:pic>
        <p:nvPicPr>
          <p:cNvPr id="16" name="Picture 15"/>
          <p:cNvPicPr>
            <a:picLocks noChangeAspect="1"/>
          </p:cNvPicPr>
          <p:nvPr/>
        </p:nvPicPr>
        <p:blipFill>
          <a:blip r:embed="rId4">
            <a:clrChange>
              <a:clrFrom>
                <a:srgbClr val="FFFFFF"/>
              </a:clrFrom>
              <a:clrTo>
                <a:srgbClr val="FFFFFF">
                  <a:alpha val="0"/>
                </a:srgbClr>
              </a:clrTo>
            </a:clrChange>
          </a:blip>
          <a:stretch>
            <a:fillRect/>
          </a:stretch>
        </p:blipFill>
        <p:spPr>
          <a:xfrm>
            <a:off x="1702470" y="4248154"/>
            <a:ext cx="215230" cy="263058"/>
          </a:xfrm>
          <a:prstGeom prst="rect">
            <a:avLst/>
          </a:prstGeom>
        </p:spPr>
      </p:pic>
      <p:pic>
        <p:nvPicPr>
          <p:cNvPr id="17" name="Picture 16"/>
          <p:cNvPicPr>
            <a:picLocks noChangeAspect="1"/>
          </p:cNvPicPr>
          <p:nvPr/>
        </p:nvPicPr>
        <p:blipFill>
          <a:blip r:embed="rId4">
            <a:clrChange>
              <a:clrFrom>
                <a:srgbClr val="FFFFFF"/>
              </a:clrFrom>
              <a:clrTo>
                <a:srgbClr val="FFFFFF">
                  <a:alpha val="0"/>
                </a:srgbClr>
              </a:clrTo>
            </a:clrChange>
          </a:blip>
          <a:stretch>
            <a:fillRect/>
          </a:stretch>
        </p:blipFill>
        <p:spPr>
          <a:xfrm>
            <a:off x="2814425" y="3339398"/>
            <a:ext cx="215230" cy="263058"/>
          </a:xfrm>
          <a:prstGeom prst="rect">
            <a:avLst/>
          </a:prstGeom>
        </p:spPr>
      </p:pic>
    </p:spTree>
    <p:extLst>
      <p:ext uri="{BB962C8B-B14F-4D97-AF65-F5344CB8AC3E}">
        <p14:creationId xmlns:p14="http://schemas.microsoft.com/office/powerpoint/2010/main" val="34181948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733" y="2822735"/>
            <a:ext cx="4364840" cy="3294491"/>
          </a:xfrm>
          <a:prstGeom prst="rect">
            <a:avLst/>
          </a:prstGeom>
        </p:spPr>
      </p:pic>
      <p:sp>
        <p:nvSpPr>
          <p:cNvPr id="2" name="Title 1"/>
          <p:cNvSpPr>
            <a:spLocks noGrp="1"/>
          </p:cNvSpPr>
          <p:nvPr>
            <p:ph type="title"/>
          </p:nvPr>
        </p:nvSpPr>
        <p:spPr/>
        <p:txBody>
          <a:bodyPr/>
          <a:lstStyle/>
          <a:p>
            <a:r>
              <a:rPr lang="en-US" dirty="0" err="1"/>
              <a:t>add_analysis_callbacks</a:t>
            </a:r>
            <a:endParaRPr lang="en-US" dirty="0"/>
          </a:p>
        </p:txBody>
      </p:sp>
      <p:pic>
        <p:nvPicPr>
          <p:cNvPr id="4" name="Picture 3"/>
          <p:cNvPicPr>
            <a:picLocks noChangeAspect="1"/>
          </p:cNvPicPr>
          <p:nvPr/>
        </p:nvPicPr>
        <p:blipFill>
          <a:blip r:embed="rId3"/>
          <a:stretch>
            <a:fillRect/>
          </a:stretch>
        </p:blipFill>
        <p:spPr>
          <a:xfrm>
            <a:off x="2518516" y="1497172"/>
            <a:ext cx="4106968" cy="375990"/>
          </a:xfrm>
          <a:prstGeom prst="rect">
            <a:avLst/>
          </a:prstGeom>
          <a:ln>
            <a:solidFill>
              <a:schemeClr val="tx1"/>
            </a:solidFill>
          </a:ln>
        </p:spPr>
      </p:pic>
      <p:grpSp>
        <p:nvGrpSpPr>
          <p:cNvPr id="5" name="Group 4"/>
          <p:cNvGrpSpPr/>
          <p:nvPr/>
        </p:nvGrpSpPr>
        <p:grpSpPr>
          <a:xfrm>
            <a:off x="6152327" y="1497172"/>
            <a:ext cx="2875581" cy="816079"/>
            <a:chOff x="2483556" y="2810933"/>
            <a:chExt cx="2875581" cy="816079"/>
          </a:xfrm>
        </p:grpSpPr>
        <p:sp>
          <p:nvSpPr>
            <p:cNvPr id="6" name="Oval 5"/>
            <p:cNvSpPr/>
            <p:nvPr/>
          </p:nvSpPr>
          <p:spPr>
            <a:xfrm>
              <a:off x="2483556" y="2810933"/>
              <a:ext cx="361244" cy="3612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2567717" y="3015393"/>
              <a:ext cx="367394" cy="449034"/>
            </a:xfrm>
            <a:prstGeom prst="rect">
              <a:avLst/>
            </a:prstGeom>
          </p:spPr>
        </p:pic>
        <p:sp>
          <p:nvSpPr>
            <p:cNvPr id="8" name="TextBox 7"/>
            <p:cNvSpPr txBox="1"/>
            <p:nvPr/>
          </p:nvSpPr>
          <p:spPr>
            <a:xfrm>
              <a:off x="2935111" y="3319235"/>
              <a:ext cx="2424026" cy="307777"/>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400" dirty="0" smtClean="0"/>
                <a:t>Make a data callout in figure</a:t>
              </a:r>
              <a:endParaRPr lang="en-US" sz="1400" dirty="0"/>
            </a:p>
          </p:txBody>
        </p:sp>
      </p:gr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3841" y="2815772"/>
            <a:ext cx="4374066" cy="3301453"/>
          </a:xfrm>
          <a:prstGeom prst="rect">
            <a:avLst/>
          </a:prstGeom>
        </p:spPr>
      </p:pic>
      <p:sp>
        <p:nvSpPr>
          <p:cNvPr id="13" name="TextBox 12"/>
          <p:cNvSpPr txBox="1"/>
          <p:nvPr/>
        </p:nvSpPr>
        <p:spPr>
          <a:xfrm>
            <a:off x="148945" y="1987828"/>
            <a:ext cx="4504895" cy="523220"/>
          </a:xfrm>
          <a:prstGeom prst="rect">
            <a:avLst/>
          </a:prstGeom>
          <a:solidFill>
            <a:schemeClr val="accent4">
              <a:lumMod val="20000"/>
              <a:lumOff val="80000"/>
            </a:schemeClr>
          </a:solidFill>
          <a:ln>
            <a:solidFill>
              <a:schemeClr val="tx1"/>
            </a:solidFill>
          </a:ln>
          <a:effectLst>
            <a:outerShdw blurRad="50800" dist="88900" dir="2700000" algn="tl" rotWithShape="0">
              <a:prstClr val="black">
                <a:alpha val="40000"/>
              </a:prstClr>
            </a:outerShdw>
          </a:effectLst>
        </p:spPr>
        <p:txBody>
          <a:bodyPr wrap="square" rtlCol="0">
            <a:spAutoFit/>
          </a:bodyPr>
          <a:lstStyle/>
          <a:p>
            <a:pPr algn="ctr"/>
            <a:r>
              <a:rPr lang="en-US" sz="1400" dirty="0" smtClean="0"/>
              <a:t>Using the “Pan” tool (hand tool) in the callout or frame axes will allow you to get your data centered just right</a:t>
            </a:r>
            <a:endParaRPr lang="en-US" sz="1400" dirty="0"/>
          </a:p>
        </p:txBody>
      </p:sp>
      <p:pic>
        <p:nvPicPr>
          <p:cNvPr id="16" name="Picture 15"/>
          <p:cNvPicPr>
            <a:picLocks noChangeAspect="1"/>
          </p:cNvPicPr>
          <p:nvPr/>
        </p:nvPicPr>
        <p:blipFill>
          <a:blip r:embed="rId4">
            <a:clrChange>
              <a:clrFrom>
                <a:srgbClr val="FFFFFF"/>
              </a:clrFrom>
              <a:clrTo>
                <a:srgbClr val="FFFFFF">
                  <a:alpha val="0"/>
                </a:srgbClr>
              </a:clrTo>
            </a:clrChange>
          </a:blip>
          <a:stretch>
            <a:fillRect/>
          </a:stretch>
        </p:blipFill>
        <p:spPr>
          <a:xfrm>
            <a:off x="1702470" y="4248154"/>
            <a:ext cx="215230" cy="263058"/>
          </a:xfrm>
          <a:prstGeom prst="rect">
            <a:avLst/>
          </a:prstGeom>
        </p:spPr>
      </p:pic>
      <p:pic>
        <p:nvPicPr>
          <p:cNvPr id="3" name="Picture 2"/>
          <p:cNvPicPr>
            <a:picLocks noChangeAspect="1"/>
          </p:cNvPicPr>
          <p:nvPr/>
        </p:nvPicPr>
        <p:blipFill>
          <a:blip r:embed="rId6">
            <a:clrChange>
              <a:clrFrom>
                <a:srgbClr val="F0F0F0"/>
              </a:clrFrom>
              <a:clrTo>
                <a:srgbClr val="F0F0F0">
                  <a:alpha val="0"/>
                </a:srgbClr>
              </a:clrTo>
            </a:clrChange>
          </a:blip>
          <a:stretch>
            <a:fillRect/>
          </a:stretch>
        </p:blipFill>
        <p:spPr>
          <a:xfrm>
            <a:off x="1188811" y="3482340"/>
            <a:ext cx="326092" cy="300002"/>
          </a:xfrm>
          <a:prstGeom prst="rect">
            <a:avLst/>
          </a:prstGeom>
        </p:spPr>
      </p:pic>
      <p:sp>
        <p:nvSpPr>
          <p:cNvPr id="19" name="TextBox 18"/>
          <p:cNvSpPr txBox="1"/>
          <p:nvPr/>
        </p:nvSpPr>
        <p:spPr>
          <a:xfrm>
            <a:off x="21236" y="5004977"/>
            <a:ext cx="4379314" cy="523220"/>
          </a:xfrm>
          <a:prstGeom prst="rect">
            <a:avLst/>
          </a:prstGeom>
          <a:solidFill>
            <a:schemeClr val="accent4">
              <a:lumMod val="20000"/>
              <a:lumOff val="80000"/>
            </a:schemeClr>
          </a:solidFill>
          <a:ln>
            <a:solidFill>
              <a:schemeClr val="tx1"/>
            </a:solidFill>
          </a:ln>
          <a:effectLst>
            <a:outerShdw blurRad="50800" dist="88900" dir="2700000" algn="tl" rotWithShape="0">
              <a:prstClr val="black">
                <a:alpha val="40000"/>
              </a:prstClr>
            </a:outerShdw>
          </a:effectLst>
        </p:spPr>
        <p:txBody>
          <a:bodyPr wrap="square" rtlCol="0">
            <a:spAutoFit/>
          </a:bodyPr>
          <a:lstStyle/>
          <a:p>
            <a:pPr algn="ctr"/>
            <a:r>
              <a:rPr lang="en-US" sz="1400" dirty="0" smtClean="0"/>
              <a:t>But now the callout and frame axes are not consistent.</a:t>
            </a:r>
          </a:p>
          <a:p>
            <a:pPr algn="ctr"/>
            <a:r>
              <a:rPr lang="en-US" sz="1400" dirty="0" smtClean="0"/>
              <a:t>So right-click on the </a:t>
            </a:r>
            <a:r>
              <a:rPr lang="en-US" sz="1400" u="sng" dirty="0" smtClean="0"/>
              <a:t>callout axes </a:t>
            </a:r>
            <a:r>
              <a:rPr lang="en-US" sz="1400" dirty="0" smtClean="0"/>
              <a:t>and click “update”.</a:t>
            </a:r>
            <a:endParaRPr lang="en-US" sz="1400" dirty="0"/>
          </a:p>
        </p:txBody>
      </p:sp>
      <p:pic>
        <p:nvPicPr>
          <p:cNvPr id="21" name="Picture 20"/>
          <p:cNvPicPr>
            <a:picLocks noChangeAspect="1"/>
          </p:cNvPicPr>
          <p:nvPr/>
        </p:nvPicPr>
        <p:blipFill>
          <a:blip r:embed="rId7"/>
          <a:stretch>
            <a:fillRect/>
          </a:stretch>
        </p:blipFill>
        <p:spPr>
          <a:xfrm>
            <a:off x="1793876" y="4214888"/>
            <a:ext cx="1084580" cy="329590"/>
          </a:xfrm>
          <a:prstGeom prst="rect">
            <a:avLst/>
          </a:prstGeom>
        </p:spPr>
      </p:pic>
      <p:cxnSp>
        <p:nvCxnSpPr>
          <p:cNvPr id="23" name="Straight Arrow Connector 22"/>
          <p:cNvCxnSpPr>
            <a:stCxn id="19" idx="0"/>
          </p:cNvCxnSpPr>
          <p:nvPr/>
        </p:nvCxnSpPr>
        <p:spPr>
          <a:xfrm flipH="1" flipV="1">
            <a:off x="1428751" y="4252509"/>
            <a:ext cx="782142" cy="752468"/>
          </a:xfrm>
          <a:prstGeom prst="straightConnector1">
            <a:avLst/>
          </a:prstGeom>
          <a:ln w="28575">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9" idx="0"/>
          </p:cNvCxnSpPr>
          <p:nvPr/>
        </p:nvCxnSpPr>
        <p:spPr>
          <a:xfrm flipV="1">
            <a:off x="2210893" y="3562351"/>
            <a:ext cx="560882" cy="1442626"/>
          </a:xfrm>
          <a:prstGeom prst="straightConnector1">
            <a:avLst/>
          </a:prstGeom>
          <a:ln w="28575">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526686" y="4999804"/>
            <a:ext cx="2474314" cy="523220"/>
          </a:xfrm>
          <a:prstGeom prst="rect">
            <a:avLst/>
          </a:prstGeom>
          <a:solidFill>
            <a:schemeClr val="accent4">
              <a:lumMod val="20000"/>
              <a:lumOff val="80000"/>
            </a:schemeClr>
          </a:solidFill>
          <a:ln>
            <a:solidFill>
              <a:schemeClr val="tx1"/>
            </a:solidFill>
          </a:ln>
          <a:effectLst>
            <a:outerShdw blurRad="50800" dist="88900" dir="2700000" algn="tl" rotWithShape="0">
              <a:prstClr val="black">
                <a:alpha val="40000"/>
              </a:prstClr>
            </a:outerShdw>
          </a:effectLst>
        </p:spPr>
        <p:txBody>
          <a:bodyPr wrap="square" rtlCol="0">
            <a:spAutoFit/>
          </a:bodyPr>
          <a:lstStyle/>
          <a:p>
            <a:pPr algn="ctr"/>
            <a:r>
              <a:rPr lang="en-US" sz="1400" dirty="0" smtClean="0"/>
              <a:t>Now the frame axes is consistent with the callout axes</a:t>
            </a:r>
            <a:endParaRPr lang="en-US" sz="1400" dirty="0"/>
          </a:p>
        </p:txBody>
      </p:sp>
      <p:cxnSp>
        <p:nvCxnSpPr>
          <p:cNvPr id="33" name="Straight Arrow Connector 32"/>
          <p:cNvCxnSpPr>
            <a:stCxn id="31" idx="0"/>
          </p:cNvCxnSpPr>
          <p:nvPr/>
        </p:nvCxnSpPr>
        <p:spPr>
          <a:xfrm flipV="1">
            <a:off x="6763843" y="3495675"/>
            <a:ext cx="357686" cy="1504129"/>
          </a:xfrm>
          <a:prstGeom prst="straightConnector1">
            <a:avLst/>
          </a:prstGeom>
          <a:ln w="28575">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8452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733" y="2822735"/>
            <a:ext cx="4364840" cy="3294490"/>
          </a:xfrm>
          <a:prstGeom prst="rect">
            <a:avLst/>
          </a:prstGeom>
        </p:spPr>
      </p:pic>
      <p:sp>
        <p:nvSpPr>
          <p:cNvPr id="2" name="Title 1"/>
          <p:cNvSpPr>
            <a:spLocks noGrp="1"/>
          </p:cNvSpPr>
          <p:nvPr>
            <p:ph type="title"/>
          </p:nvPr>
        </p:nvSpPr>
        <p:spPr/>
        <p:txBody>
          <a:bodyPr/>
          <a:lstStyle/>
          <a:p>
            <a:r>
              <a:rPr lang="en-US" dirty="0" err="1"/>
              <a:t>add_analysis_callbacks</a:t>
            </a:r>
            <a:endParaRPr lang="en-US" dirty="0"/>
          </a:p>
        </p:txBody>
      </p:sp>
      <p:pic>
        <p:nvPicPr>
          <p:cNvPr id="4" name="Picture 3"/>
          <p:cNvPicPr>
            <a:picLocks noChangeAspect="1"/>
          </p:cNvPicPr>
          <p:nvPr/>
        </p:nvPicPr>
        <p:blipFill>
          <a:blip r:embed="rId3"/>
          <a:stretch>
            <a:fillRect/>
          </a:stretch>
        </p:blipFill>
        <p:spPr>
          <a:xfrm>
            <a:off x="2518516" y="1497172"/>
            <a:ext cx="4106968" cy="375990"/>
          </a:xfrm>
          <a:prstGeom prst="rect">
            <a:avLst/>
          </a:prstGeom>
          <a:ln>
            <a:solidFill>
              <a:schemeClr val="tx1"/>
            </a:solidFill>
          </a:ln>
        </p:spPr>
      </p:pic>
      <p:grpSp>
        <p:nvGrpSpPr>
          <p:cNvPr id="5" name="Group 4"/>
          <p:cNvGrpSpPr/>
          <p:nvPr/>
        </p:nvGrpSpPr>
        <p:grpSpPr>
          <a:xfrm>
            <a:off x="6152327" y="1497172"/>
            <a:ext cx="2875581" cy="816079"/>
            <a:chOff x="2483556" y="2810933"/>
            <a:chExt cx="2875581" cy="816079"/>
          </a:xfrm>
        </p:grpSpPr>
        <p:sp>
          <p:nvSpPr>
            <p:cNvPr id="6" name="Oval 5"/>
            <p:cNvSpPr/>
            <p:nvPr/>
          </p:nvSpPr>
          <p:spPr>
            <a:xfrm>
              <a:off x="2483556" y="2810933"/>
              <a:ext cx="361244" cy="3612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2567717" y="3015393"/>
              <a:ext cx="367394" cy="449034"/>
            </a:xfrm>
            <a:prstGeom prst="rect">
              <a:avLst/>
            </a:prstGeom>
          </p:spPr>
        </p:pic>
        <p:sp>
          <p:nvSpPr>
            <p:cNvPr id="8" name="TextBox 7"/>
            <p:cNvSpPr txBox="1"/>
            <p:nvPr/>
          </p:nvSpPr>
          <p:spPr>
            <a:xfrm>
              <a:off x="2935111" y="3319235"/>
              <a:ext cx="2424026" cy="307777"/>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400" dirty="0" smtClean="0"/>
                <a:t>Make a data callout in figure</a:t>
              </a:r>
              <a:endParaRPr lang="en-US" sz="1400" dirty="0"/>
            </a:p>
          </p:txBody>
        </p:sp>
      </p:gr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3842" y="2815772"/>
            <a:ext cx="4374064" cy="3301453"/>
          </a:xfrm>
          <a:prstGeom prst="rect">
            <a:avLst/>
          </a:prstGeom>
        </p:spPr>
      </p:pic>
      <p:sp>
        <p:nvSpPr>
          <p:cNvPr id="13" name="TextBox 12"/>
          <p:cNvSpPr txBox="1"/>
          <p:nvPr/>
        </p:nvSpPr>
        <p:spPr>
          <a:xfrm>
            <a:off x="148945" y="1987828"/>
            <a:ext cx="5061230" cy="738664"/>
          </a:xfrm>
          <a:prstGeom prst="rect">
            <a:avLst/>
          </a:prstGeom>
          <a:solidFill>
            <a:schemeClr val="accent4">
              <a:lumMod val="20000"/>
              <a:lumOff val="80000"/>
            </a:schemeClr>
          </a:solidFill>
          <a:ln>
            <a:solidFill>
              <a:schemeClr val="tx1"/>
            </a:solidFill>
          </a:ln>
          <a:effectLst>
            <a:outerShdw blurRad="50800" dist="88900" dir="2700000" algn="tl" rotWithShape="0">
              <a:prstClr val="black">
                <a:alpha val="40000"/>
              </a:prstClr>
            </a:outerShdw>
          </a:effectLst>
        </p:spPr>
        <p:txBody>
          <a:bodyPr wrap="square" rtlCol="0">
            <a:spAutoFit/>
          </a:bodyPr>
          <a:lstStyle/>
          <a:p>
            <a:pPr algn="ctr"/>
            <a:r>
              <a:rPr lang="en-US" sz="1400" dirty="0" smtClean="0"/>
              <a:t>You can also move and resize the </a:t>
            </a:r>
            <a:r>
              <a:rPr lang="en-US" sz="1400" u="sng" dirty="0" smtClean="0"/>
              <a:t>frame axes</a:t>
            </a:r>
            <a:r>
              <a:rPr lang="en-US" sz="1400" dirty="0" smtClean="0"/>
              <a:t> and when you update the plot (right-click on the frame axes and select “update”), the data in the frame axes will properly orient the data</a:t>
            </a:r>
            <a:endParaRPr lang="en-US" sz="1400" dirty="0"/>
          </a:p>
        </p:txBody>
      </p:sp>
      <p:sp>
        <p:nvSpPr>
          <p:cNvPr id="31" name="TextBox 30"/>
          <p:cNvSpPr txBox="1"/>
          <p:nvPr/>
        </p:nvSpPr>
        <p:spPr>
          <a:xfrm>
            <a:off x="5240936" y="5504629"/>
            <a:ext cx="3045814" cy="954107"/>
          </a:xfrm>
          <a:prstGeom prst="rect">
            <a:avLst/>
          </a:prstGeom>
          <a:solidFill>
            <a:schemeClr val="accent4">
              <a:lumMod val="20000"/>
              <a:lumOff val="80000"/>
            </a:schemeClr>
          </a:solidFill>
          <a:ln>
            <a:solidFill>
              <a:schemeClr val="tx1"/>
            </a:solidFill>
          </a:ln>
          <a:effectLst>
            <a:outerShdw blurRad="50800" dist="88900" dir="2700000" algn="tl" rotWithShape="0">
              <a:prstClr val="black">
                <a:alpha val="40000"/>
              </a:prstClr>
            </a:outerShdw>
          </a:effectLst>
        </p:spPr>
        <p:txBody>
          <a:bodyPr wrap="square" rtlCol="0">
            <a:spAutoFit/>
          </a:bodyPr>
          <a:lstStyle/>
          <a:p>
            <a:pPr algn="ctr"/>
            <a:r>
              <a:rPr lang="en-US" sz="1400" dirty="0" smtClean="0"/>
              <a:t>Now the frame axes is aligned again, the shadow has updated, and the callout axes data is consistent with the frame axes.</a:t>
            </a:r>
            <a:endParaRPr lang="en-US" sz="1400" dirty="0"/>
          </a:p>
        </p:txBody>
      </p:sp>
      <p:cxnSp>
        <p:nvCxnSpPr>
          <p:cNvPr id="33" name="Straight Arrow Connector 32"/>
          <p:cNvCxnSpPr>
            <a:stCxn id="31" idx="0"/>
          </p:cNvCxnSpPr>
          <p:nvPr/>
        </p:nvCxnSpPr>
        <p:spPr>
          <a:xfrm flipH="1" flipV="1">
            <a:off x="6410325" y="4679812"/>
            <a:ext cx="353518" cy="824817"/>
          </a:xfrm>
          <a:prstGeom prst="straightConnector1">
            <a:avLst/>
          </a:prstGeom>
          <a:ln w="28575">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Freeform 8"/>
          <p:cNvSpPr/>
          <p:nvPr/>
        </p:nvSpPr>
        <p:spPr>
          <a:xfrm>
            <a:off x="2085976" y="3438525"/>
            <a:ext cx="876300" cy="1028700"/>
          </a:xfrm>
          <a:custGeom>
            <a:avLst/>
            <a:gdLst>
              <a:gd name="connsiteX0" fmla="*/ 819150 w 883580"/>
              <a:gd name="connsiteY0" fmla="*/ 0 h 1066800"/>
              <a:gd name="connsiteX1" fmla="*/ 800100 w 883580"/>
              <a:gd name="connsiteY1" fmla="*/ 409575 h 1066800"/>
              <a:gd name="connsiteX2" fmla="*/ 0 w 883580"/>
              <a:gd name="connsiteY2" fmla="*/ 1066800 h 1066800"/>
              <a:gd name="connsiteX0" fmla="*/ 819150 w 864152"/>
              <a:gd name="connsiteY0" fmla="*/ 0 h 1066800"/>
              <a:gd name="connsiteX1" fmla="*/ 800100 w 864152"/>
              <a:gd name="connsiteY1" fmla="*/ 409575 h 1066800"/>
              <a:gd name="connsiteX2" fmla="*/ 0 w 864152"/>
              <a:gd name="connsiteY2" fmla="*/ 1066800 h 1066800"/>
              <a:gd name="connsiteX0" fmla="*/ 819150 w 819150"/>
              <a:gd name="connsiteY0" fmla="*/ 0 h 1066800"/>
              <a:gd name="connsiteX1" fmla="*/ 666750 w 819150"/>
              <a:gd name="connsiteY1" fmla="*/ 590550 h 1066800"/>
              <a:gd name="connsiteX2" fmla="*/ 0 w 819150"/>
              <a:gd name="connsiteY2" fmla="*/ 1066800 h 1066800"/>
              <a:gd name="connsiteX0" fmla="*/ 819150 w 819150"/>
              <a:gd name="connsiteY0" fmla="*/ 0 h 1066800"/>
              <a:gd name="connsiteX1" fmla="*/ 704850 w 819150"/>
              <a:gd name="connsiteY1" fmla="*/ 704850 h 1066800"/>
              <a:gd name="connsiteX2" fmla="*/ 0 w 819150"/>
              <a:gd name="connsiteY2" fmla="*/ 1066800 h 1066800"/>
              <a:gd name="connsiteX0" fmla="*/ 819150 w 825833"/>
              <a:gd name="connsiteY0" fmla="*/ 0 h 1066800"/>
              <a:gd name="connsiteX1" fmla="*/ 704850 w 825833"/>
              <a:gd name="connsiteY1" fmla="*/ 704850 h 1066800"/>
              <a:gd name="connsiteX2" fmla="*/ 0 w 825833"/>
              <a:gd name="connsiteY2" fmla="*/ 1066800 h 1066800"/>
              <a:gd name="connsiteX0" fmla="*/ 819150 w 825833"/>
              <a:gd name="connsiteY0" fmla="*/ 0 h 1066800"/>
              <a:gd name="connsiteX1" fmla="*/ 704850 w 825833"/>
              <a:gd name="connsiteY1" fmla="*/ 704850 h 1066800"/>
              <a:gd name="connsiteX2" fmla="*/ 0 w 825833"/>
              <a:gd name="connsiteY2" fmla="*/ 1066800 h 1066800"/>
              <a:gd name="connsiteX0" fmla="*/ 876300 w 876300"/>
              <a:gd name="connsiteY0" fmla="*/ 0 h 1028700"/>
              <a:gd name="connsiteX1" fmla="*/ 704850 w 876300"/>
              <a:gd name="connsiteY1" fmla="*/ 666750 h 1028700"/>
              <a:gd name="connsiteX2" fmla="*/ 0 w 876300"/>
              <a:gd name="connsiteY2" fmla="*/ 1028700 h 1028700"/>
            </a:gdLst>
            <a:ahLst/>
            <a:cxnLst>
              <a:cxn ang="0">
                <a:pos x="connsiteX0" y="connsiteY0"/>
              </a:cxn>
              <a:cxn ang="0">
                <a:pos x="connsiteX1" y="connsiteY1"/>
              </a:cxn>
              <a:cxn ang="0">
                <a:pos x="connsiteX2" y="connsiteY2"/>
              </a:cxn>
            </a:cxnLst>
            <a:rect l="l" t="t" r="r" b="b"/>
            <a:pathLst>
              <a:path w="876300" h="1028700">
                <a:moveTo>
                  <a:pt x="876300" y="0"/>
                </a:moveTo>
                <a:cubicBezTo>
                  <a:pt x="868362" y="192087"/>
                  <a:pt x="850900" y="495300"/>
                  <a:pt x="704850" y="666750"/>
                </a:cubicBezTo>
                <a:cubicBezTo>
                  <a:pt x="558800" y="838200"/>
                  <a:pt x="331787" y="788987"/>
                  <a:pt x="0" y="1028700"/>
                </a:cubicBezTo>
              </a:path>
            </a:pathLst>
          </a:custGeom>
          <a:noFill/>
          <a:ln w="38100">
            <a:solidFill>
              <a:schemeClr val="accent4">
                <a:lumMod val="20000"/>
                <a:lumOff val="8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6"/>
          <a:stretch>
            <a:fillRect/>
          </a:stretch>
        </p:blipFill>
        <p:spPr>
          <a:xfrm>
            <a:off x="1971970" y="4679812"/>
            <a:ext cx="990306" cy="300941"/>
          </a:xfrm>
          <a:prstGeom prst="rect">
            <a:avLst/>
          </a:prstGeom>
        </p:spPr>
      </p:pic>
    </p:spTree>
    <p:extLst>
      <p:ext uri="{BB962C8B-B14F-4D97-AF65-F5344CB8AC3E}">
        <p14:creationId xmlns:p14="http://schemas.microsoft.com/office/powerpoint/2010/main" val="34643080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8514" y="2182641"/>
            <a:ext cx="6066972" cy="4579224"/>
          </a:xfrm>
          <a:prstGeom prst="rect">
            <a:avLst/>
          </a:prstGeom>
        </p:spPr>
      </p:pic>
      <p:sp>
        <p:nvSpPr>
          <p:cNvPr id="2" name="Title 1"/>
          <p:cNvSpPr>
            <a:spLocks noGrp="1"/>
          </p:cNvSpPr>
          <p:nvPr>
            <p:ph type="title"/>
          </p:nvPr>
        </p:nvSpPr>
        <p:spPr/>
        <p:txBody>
          <a:bodyPr/>
          <a:lstStyle/>
          <a:p>
            <a:r>
              <a:rPr lang="en-US" dirty="0" err="1"/>
              <a:t>add_analysis_callbacks</a:t>
            </a:r>
            <a:endParaRPr lang="en-US" dirty="0"/>
          </a:p>
        </p:txBody>
      </p:sp>
      <p:pic>
        <p:nvPicPr>
          <p:cNvPr id="3" name="Picture 2"/>
          <p:cNvPicPr>
            <a:picLocks noChangeAspect="1"/>
          </p:cNvPicPr>
          <p:nvPr/>
        </p:nvPicPr>
        <p:blipFill>
          <a:blip r:embed="rId3"/>
          <a:stretch>
            <a:fillRect/>
          </a:stretch>
        </p:blipFill>
        <p:spPr>
          <a:xfrm>
            <a:off x="2518516" y="1497172"/>
            <a:ext cx="4106968" cy="375990"/>
          </a:xfrm>
          <a:prstGeom prst="rect">
            <a:avLst/>
          </a:prstGeom>
          <a:ln>
            <a:solidFill>
              <a:schemeClr val="tx1"/>
            </a:solidFill>
          </a:ln>
        </p:spPr>
      </p:pic>
      <p:grpSp>
        <p:nvGrpSpPr>
          <p:cNvPr id="4" name="Group 3"/>
          <p:cNvGrpSpPr/>
          <p:nvPr/>
        </p:nvGrpSpPr>
        <p:grpSpPr>
          <a:xfrm>
            <a:off x="6152327" y="1497172"/>
            <a:ext cx="2875581" cy="816079"/>
            <a:chOff x="2483556" y="2810933"/>
            <a:chExt cx="2875581" cy="816079"/>
          </a:xfrm>
        </p:grpSpPr>
        <p:sp>
          <p:nvSpPr>
            <p:cNvPr id="5" name="Oval 4"/>
            <p:cNvSpPr/>
            <p:nvPr/>
          </p:nvSpPr>
          <p:spPr>
            <a:xfrm>
              <a:off x="2483556" y="2810933"/>
              <a:ext cx="361244" cy="3612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2567717" y="3015393"/>
              <a:ext cx="367394" cy="449034"/>
            </a:xfrm>
            <a:prstGeom prst="rect">
              <a:avLst/>
            </a:prstGeom>
          </p:spPr>
        </p:pic>
        <p:sp>
          <p:nvSpPr>
            <p:cNvPr id="7" name="TextBox 6"/>
            <p:cNvSpPr txBox="1"/>
            <p:nvPr/>
          </p:nvSpPr>
          <p:spPr>
            <a:xfrm>
              <a:off x="2935111" y="3319235"/>
              <a:ext cx="2424026" cy="307777"/>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400" dirty="0" smtClean="0"/>
                <a:t>Make a data callout in figure</a:t>
              </a:r>
              <a:endParaRPr lang="en-US" sz="1400" dirty="0"/>
            </a:p>
          </p:txBody>
        </p:sp>
      </p:grpSp>
      <p:sp>
        <p:nvSpPr>
          <p:cNvPr id="9" name="TextBox 8"/>
          <p:cNvSpPr txBox="1"/>
          <p:nvPr/>
        </p:nvSpPr>
        <p:spPr>
          <a:xfrm>
            <a:off x="2902410" y="5677148"/>
            <a:ext cx="3045814" cy="307777"/>
          </a:xfrm>
          <a:prstGeom prst="rect">
            <a:avLst/>
          </a:prstGeom>
          <a:solidFill>
            <a:schemeClr val="accent4">
              <a:lumMod val="20000"/>
              <a:lumOff val="80000"/>
            </a:schemeClr>
          </a:solidFill>
          <a:ln>
            <a:solidFill>
              <a:schemeClr val="tx1"/>
            </a:solidFill>
          </a:ln>
          <a:effectLst>
            <a:outerShdw blurRad="50800" dist="88900" dir="2700000" algn="tl" rotWithShape="0">
              <a:prstClr val="black">
                <a:alpha val="40000"/>
              </a:prstClr>
            </a:outerShdw>
          </a:effectLst>
        </p:spPr>
        <p:txBody>
          <a:bodyPr wrap="square" rtlCol="0">
            <a:spAutoFit/>
          </a:bodyPr>
          <a:lstStyle/>
          <a:p>
            <a:pPr algn="ctr"/>
            <a:r>
              <a:rPr lang="en-US" sz="1400" dirty="0" smtClean="0"/>
              <a:t>You can do callouts within callouts.</a:t>
            </a:r>
            <a:endParaRPr lang="en-US" sz="1400" dirty="0"/>
          </a:p>
        </p:txBody>
      </p:sp>
    </p:spTree>
    <p:extLst>
      <p:ext uri="{BB962C8B-B14F-4D97-AF65-F5344CB8AC3E}">
        <p14:creationId xmlns:p14="http://schemas.microsoft.com/office/powerpoint/2010/main" val="11589688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add_analysis_callbacks</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0430" y="2570803"/>
            <a:ext cx="5299510" cy="4009590"/>
          </a:xfrm>
          <a:prstGeom prst="rect">
            <a:avLst/>
          </a:prstGeom>
          <a:ln>
            <a:solidFill>
              <a:schemeClr val="tx1"/>
            </a:solidFill>
          </a:ln>
        </p:spPr>
      </p:pic>
      <p:pic>
        <p:nvPicPr>
          <p:cNvPr id="4" name="Picture 3"/>
          <p:cNvPicPr>
            <a:picLocks noChangeAspect="1"/>
          </p:cNvPicPr>
          <p:nvPr/>
        </p:nvPicPr>
        <p:blipFill>
          <a:blip r:embed="rId3"/>
          <a:stretch>
            <a:fillRect/>
          </a:stretch>
        </p:blipFill>
        <p:spPr>
          <a:xfrm>
            <a:off x="2518516" y="1497172"/>
            <a:ext cx="4106968" cy="375990"/>
          </a:xfrm>
          <a:prstGeom prst="rect">
            <a:avLst/>
          </a:prstGeom>
          <a:ln>
            <a:solidFill>
              <a:schemeClr val="tx1"/>
            </a:solidFill>
          </a:ln>
        </p:spPr>
      </p:pic>
      <p:grpSp>
        <p:nvGrpSpPr>
          <p:cNvPr id="5" name="Group 4"/>
          <p:cNvGrpSpPr/>
          <p:nvPr/>
        </p:nvGrpSpPr>
        <p:grpSpPr>
          <a:xfrm>
            <a:off x="6152327" y="1497172"/>
            <a:ext cx="2875581" cy="816079"/>
            <a:chOff x="2483556" y="2810933"/>
            <a:chExt cx="2875581" cy="816079"/>
          </a:xfrm>
        </p:grpSpPr>
        <p:sp>
          <p:nvSpPr>
            <p:cNvPr id="6" name="Oval 5"/>
            <p:cNvSpPr/>
            <p:nvPr/>
          </p:nvSpPr>
          <p:spPr>
            <a:xfrm>
              <a:off x="2483556" y="2810933"/>
              <a:ext cx="361244" cy="3612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2567717" y="3015393"/>
              <a:ext cx="367394" cy="449034"/>
            </a:xfrm>
            <a:prstGeom prst="rect">
              <a:avLst/>
            </a:prstGeom>
          </p:spPr>
        </p:pic>
        <p:sp>
          <p:nvSpPr>
            <p:cNvPr id="8" name="TextBox 7"/>
            <p:cNvSpPr txBox="1"/>
            <p:nvPr/>
          </p:nvSpPr>
          <p:spPr>
            <a:xfrm>
              <a:off x="2935111" y="3319235"/>
              <a:ext cx="2424026" cy="307777"/>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400" dirty="0" smtClean="0"/>
                <a:t>Make a data callout in figure</a:t>
              </a:r>
              <a:endParaRPr lang="en-US" sz="1400" dirty="0"/>
            </a:p>
          </p:txBody>
        </p:sp>
      </p:grpSp>
      <p:sp>
        <p:nvSpPr>
          <p:cNvPr id="11" name="TextBox 10"/>
          <p:cNvSpPr txBox="1"/>
          <p:nvPr/>
        </p:nvSpPr>
        <p:spPr>
          <a:xfrm>
            <a:off x="208304" y="2150666"/>
            <a:ext cx="2960916" cy="1200329"/>
          </a:xfrm>
          <a:prstGeom prst="rect">
            <a:avLst/>
          </a:prstGeom>
          <a:solidFill>
            <a:schemeClr val="accent4">
              <a:lumMod val="20000"/>
              <a:lumOff val="80000"/>
            </a:schemeClr>
          </a:solidFill>
          <a:ln>
            <a:solidFill>
              <a:schemeClr val="tx1"/>
            </a:solidFill>
          </a:ln>
          <a:effectLst>
            <a:outerShdw blurRad="50800" dist="88900" dir="2700000" algn="tl" rotWithShape="0">
              <a:prstClr val="black">
                <a:alpha val="40000"/>
              </a:prstClr>
            </a:outerShdw>
          </a:effectLst>
        </p:spPr>
        <p:txBody>
          <a:bodyPr wrap="square" rtlCol="0">
            <a:spAutoFit/>
          </a:bodyPr>
          <a:lstStyle/>
          <a:p>
            <a:pPr algn="ctr"/>
            <a:r>
              <a:rPr lang="en-US" dirty="0" smtClean="0"/>
              <a:t>Because the callout is a separate axes object, it can be modified like any axes object (set ticks, labels, </a:t>
            </a:r>
            <a:r>
              <a:rPr lang="en-US" dirty="0" err="1" smtClean="0"/>
              <a:t>etc</a:t>
            </a:r>
            <a:r>
              <a:rPr lang="en-US" dirty="0" smtClean="0"/>
              <a:t>)</a:t>
            </a:r>
            <a:endParaRPr lang="en-US" dirty="0"/>
          </a:p>
        </p:txBody>
      </p:sp>
      <p:sp>
        <p:nvSpPr>
          <p:cNvPr id="9" name="Rectangle 8"/>
          <p:cNvSpPr/>
          <p:nvPr/>
        </p:nvSpPr>
        <p:spPr>
          <a:xfrm>
            <a:off x="-38438" y="3499012"/>
            <a:ext cx="4015351" cy="3293209"/>
          </a:xfrm>
          <a:prstGeom prst="rect">
            <a:avLst/>
          </a:prstGeom>
        </p:spPr>
        <p:txBody>
          <a:bodyPr wrap="square">
            <a:spAutoFit/>
          </a:bodyPr>
          <a:lstStyle/>
          <a:p>
            <a:r>
              <a:rPr lang="en-US" sz="1600" dirty="0" smtClean="0">
                <a:solidFill>
                  <a:srgbClr val="3C972D"/>
                </a:solidFill>
                <a:latin typeface="Courier New" panose="02070309020205020404" pitchFamily="49" charset="0"/>
                <a:cs typeface="Courier New" panose="02070309020205020404" pitchFamily="49" charset="0"/>
              </a:rPr>
              <a:t>% select callout axes and</a:t>
            </a:r>
          </a:p>
          <a:p>
            <a:r>
              <a:rPr lang="en-US" sz="1600" dirty="0" smtClean="0">
                <a:solidFill>
                  <a:srgbClr val="3C972D"/>
                </a:solidFill>
                <a:latin typeface="Courier New" panose="02070309020205020404" pitchFamily="49" charset="0"/>
                <a:cs typeface="Courier New" panose="02070309020205020404" pitchFamily="49" charset="0"/>
              </a:rPr>
              <a:t>% save handle</a:t>
            </a:r>
          </a:p>
          <a:p>
            <a:r>
              <a:rPr lang="en-US" sz="1600" dirty="0" err="1" smtClean="0">
                <a:latin typeface="Courier New" panose="02070309020205020404" pitchFamily="49" charset="0"/>
                <a:cs typeface="Courier New" panose="02070309020205020404" pitchFamily="49" charset="0"/>
              </a:rPr>
              <a:t>hax_callout</a:t>
            </a:r>
            <a:r>
              <a:rPr lang="en-US" sz="1600" dirty="0" smtClean="0">
                <a:latin typeface="Courier New" panose="02070309020205020404" pitchFamily="49" charset="0"/>
                <a:cs typeface="Courier New" panose="02070309020205020404" pitchFamily="49" charset="0"/>
              </a:rPr>
              <a:t> = </a:t>
            </a:r>
            <a:r>
              <a:rPr lang="en-US" sz="1600" dirty="0" err="1" smtClean="0">
                <a:latin typeface="Courier New" panose="02070309020205020404" pitchFamily="49" charset="0"/>
                <a:cs typeface="Courier New" panose="02070309020205020404" pitchFamily="49" charset="0"/>
              </a:rPr>
              <a:t>gca</a:t>
            </a:r>
            <a:r>
              <a:rPr lang="en-US" sz="1600" dirty="0" smtClean="0">
                <a:latin typeface="Courier New" panose="02070309020205020404" pitchFamily="49" charset="0"/>
                <a:cs typeface="Courier New" panose="02070309020205020404" pitchFamily="49" charset="0"/>
              </a:rPr>
              <a:t>;</a:t>
            </a:r>
          </a:p>
          <a:p>
            <a:r>
              <a:rPr lang="en-US" sz="1600" dirty="0" smtClean="0">
                <a:solidFill>
                  <a:srgbClr val="3C972D"/>
                </a:solidFill>
                <a:latin typeface="Courier New" panose="02070309020205020404" pitchFamily="49" charset="0"/>
                <a:cs typeface="Courier New" panose="02070309020205020404" pitchFamily="49" charset="0"/>
              </a:rPr>
              <a:t>% re-assign for sake of PPT</a:t>
            </a:r>
          </a:p>
          <a:p>
            <a:r>
              <a:rPr lang="en-US" sz="1600" dirty="0" smtClean="0">
                <a:solidFill>
                  <a:srgbClr val="3C972D"/>
                </a:solidFill>
                <a:latin typeface="Courier New" panose="02070309020205020404" pitchFamily="49" charset="0"/>
                <a:cs typeface="Courier New" panose="02070309020205020404" pitchFamily="49" charset="0"/>
              </a:rPr>
              <a:t>% textbox</a:t>
            </a:r>
          </a:p>
          <a:p>
            <a:r>
              <a:rPr lang="en-US" sz="1600" dirty="0" smtClean="0">
                <a:latin typeface="Courier New" panose="02070309020205020404" pitchFamily="49" charset="0"/>
                <a:cs typeface="Courier New" panose="02070309020205020404" pitchFamily="49" charset="0"/>
              </a:rPr>
              <a:t>h = </a:t>
            </a:r>
            <a:r>
              <a:rPr lang="en-US" sz="1600" dirty="0" err="1" smtClean="0">
                <a:latin typeface="Courier New" panose="02070309020205020404" pitchFamily="49" charset="0"/>
                <a:cs typeface="Courier New" panose="02070309020205020404" pitchFamily="49" charset="0"/>
              </a:rPr>
              <a:t>hax_callout</a:t>
            </a:r>
            <a:r>
              <a:rPr lang="en-US" sz="1600" dirty="0" smtClean="0">
                <a:latin typeface="Courier New" panose="02070309020205020404" pitchFamily="49" charset="0"/>
                <a:cs typeface="Courier New" panose="02070309020205020404" pitchFamily="49" charset="0"/>
              </a:rPr>
              <a:t>;</a:t>
            </a:r>
          </a:p>
          <a:p>
            <a:r>
              <a:rPr lang="en-US" sz="1600" dirty="0" smtClean="0">
                <a:latin typeface="Courier New" panose="02070309020205020404" pitchFamily="49" charset="0"/>
                <a:cs typeface="Courier New" panose="02070309020205020404" pitchFamily="49" charset="0"/>
              </a:rPr>
              <a:t>set(h,’xtick’,-.6:.03:-.4)</a:t>
            </a:r>
          </a:p>
          <a:p>
            <a:r>
              <a:rPr lang="en-US" sz="1600" dirty="0">
                <a:latin typeface="Courier New" panose="02070309020205020404" pitchFamily="49" charset="0"/>
                <a:cs typeface="Courier New" panose="02070309020205020404" pitchFamily="49" charset="0"/>
              </a:rPr>
              <a:t>s</a:t>
            </a:r>
            <a:r>
              <a:rPr lang="en-US" sz="1600" dirty="0" smtClean="0">
                <a:latin typeface="Courier New" panose="02070309020205020404" pitchFamily="49" charset="0"/>
                <a:cs typeface="Courier New" panose="02070309020205020404" pitchFamily="49" charset="0"/>
              </a:rPr>
              <a:t>et(h,’ytick’,.4:.02:.7)</a:t>
            </a:r>
          </a:p>
          <a:p>
            <a:r>
              <a:rPr lang="en-US" sz="1600" dirty="0">
                <a:latin typeface="Courier New" panose="02070309020205020404" pitchFamily="49" charset="0"/>
                <a:cs typeface="Courier New" panose="02070309020205020404" pitchFamily="49" charset="0"/>
              </a:rPr>
              <a:t>s</a:t>
            </a:r>
            <a:r>
              <a:rPr lang="en-US" sz="1600" dirty="0" smtClean="0">
                <a:latin typeface="Courier New" panose="02070309020205020404" pitchFamily="49" charset="0"/>
                <a:cs typeface="Courier New" panose="02070309020205020404" pitchFamily="49" charset="0"/>
              </a:rPr>
              <a:t>et(h,’</a:t>
            </a:r>
            <a:r>
              <a:rPr lang="en-US" sz="1600" dirty="0" err="1" smtClean="0">
                <a:latin typeface="Courier New" panose="02070309020205020404" pitchFamily="49" charset="0"/>
                <a:cs typeface="Courier New" panose="02070309020205020404" pitchFamily="49" charset="0"/>
              </a:rPr>
              <a:t>xcolor</a:t>
            </a:r>
            <a:r>
              <a:rPr lang="en-US" sz="1600" dirty="0" smtClean="0">
                <a:latin typeface="Courier New" panose="02070309020205020404" pitchFamily="49" charset="0"/>
                <a:cs typeface="Courier New" panose="02070309020205020404" pitchFamily="49" charset="0"/>
              </a:rPr>
              <a:t>’,[.4 .4 1])</a:t>
            </a:r>
          </a:p>
          <a:p>
            <a:r>
              <a:rPr lang="en-US" sz="1600" dirty="0" smtClean="0">
                <a:latin typeface="Courier New" panose="02070309020205020404" pitchFamily="49" charset="0"/>
                <a:cs typeface="Courier New" panose="02070309020205020404" pitchFamily="49" charset="0"/>
              </a:rPr>
              <a:t>set(h,’</a:t>
            </a:r>
            <a:r>
              <a:rPr lang="en-US" sz="1600" dirty="0" err="1" smtClean="0">
                <a:latin typeface="Courier New" panose="02070309020205020404" pitchFamily="49" charset="0"/>
                <a:cs typeface="Courier New" panose="02070309020205020404" pitchFamily="49" charset="0"/>
              </a:rPr>
              <a:t>ycolor</a:t>
            </a:r>
            <a:r>
              <a:rPr lang="en-US" sz="1600" dirty="0" smtClean="0">
                <a:latin typeface="Courier New" panose="02070309020205020404" pitchFamily="49" charset="0"/>
                <a:cs typeface="Courier New" panose="02070309020205020404" pitchFamily="49" charset="0"/>
              </a:rPr>
              <a:t>’,[.4 .4 1])</a:t>
            </a:r>
          </a:p>
          <a:p>
            <a:r>
              <a:rPr lang="en-US" sz="1600" dirty="0">
                <a:latin typeface="Courier New" panose="02070309020205020404" pitchFamily="49" charset="0"/>
                <a:cs typeface="Courier New" panose="02070309020205020404" pitchFamily="49" charset="0"/>
              </a:rPr>
              <a:t>g</a:t>
            </a:r>
            <a:r>
              <a:rPr lang="en-US" sz="1600" dirty="0" smtClean="0">
                <a:latin typeface="Courier New" panose="02070309020205020404" pitchFamily="49" charset="0"/>
                <a:cs typeface="Courier New" panose="02070309020205020404" pitchFamily="49" charset="0"/>
              </a:rPr>
              <a:t>rid(</a:t>
            </a:r>
            <a:r>
              <a:rPr lang="en-US" sz="1600" dirty="0" err="1" smtClean="0">
                <a:latin typeface="Courier New" panose="02070309020205020404" pitchFamily="49" charset="0"/>
                <a:cs typeface="Courier New" panose="02070309020205020404" pitchFamily="49" charset="0"/>
              </a:rPr>
              <a:t>h,’on</a:t>
            </a:r>
            <a:r>
              <a:rPr lang="en-US" sz="1600" dirty="0" smtClean="0">
                <a:latin typeface="Courier New" panose="02070309020205020404" pitchFamily="49" charset="0"/>
                <a:cs typeface="Courier New" panose="02070309020205020404" pitchFamily="49" charset="0"/>
              </a:rPr>
              <a:t>’)</a:t>
            </a:r>
          </a:p>
          <a:p>
            <a:r>
              <a:rPr lang="en-US" sz="1600" dirty="0" smtClean="0">
                <a:latin typeface="Courier New" panose="02070309020205020404" pitchFamily="49" charset="0"/>
                <a:cs typeface="Courier New" panose="02070309020205020404" pitchFamily="49" charset="0"/>
              </a:rPr>
              <a:t>set(h,’GridAlpha’,0.4)</a:t>
            </a:r>
          </a:p>
          <a:p>
            <a:r>
              <a:rPr lang="en-US" sz="1600" dirty="0" err="1" smtClean="0">
                <a:latin typeface="Courier New" panose="02070309020205020404" pitchFamily="49" charset="0"/>
                <a:cs typeface="Courier New" panose="02070309020205020404" pitchFamily="49" charset="0"/>
              </a:rPr>
              <a:t>PrepDataCallout</a:t>
            </a:r>
            <a:r>
              <a:rPr lang="en-US" sz="1600" dirty="0" smtClean="0">
                <a:latin typeface="Courier New" panose="02070309020205020404" pitchFamily="49" charset="0"/>
                <a:cs typeface="Courier New" panose="02070309020205020404" pitchFamily="49" charset="0"/>
              </a:rPr>
              <a:t>(</a:t>
            </a:r>
            <a:r>
              <a:rPr lang="en-US" sz="1600" dirty="0" err="1" smtClean="0">
                <a:latin typeface="Courier New" panose="02070309020205020404" pitchFamily="49" charset="0"/>
                <a:cs typeface="Courier New" panose="02070309020205020404" pitchFamily="49" charset="0"/>
              </a:rPr>
              <a:t>gcf,cp</a:t>
            </a:r>
            <a:r>
              <a:rPr lang="en-US" sz="1600" dirty="0" smtClean="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28036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PrepForPrint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 workhorse of making briefing-ready plots quickly and consistently</a:t>
            </a:r>
          </a:p>
          <a:p>
            <a:r>
              <a:rPr lang="en-US" dirty="0" smtClean="0"/>
              <a:t>Best practice is to call this function with no arguments near the beginning of your script.</a:t>
            </a:r>
          </a:p>
          <a:p>
            <a:pPr lvl="1"/>
            <a:r>
              <a:rPr lang="en-US" dirty="0" smtClean="0"/>
              <a:t>Returns a structure (initialized with defaults) with many different properties relevant for sizing text and lines for easier viewing in briefings.</a:t>
            </a:r>
          </a:p>
          <a:p>
            <a:pPr lvl="1"/>
            <a:r>
              <a:rPr lang="en-US" dirty="0" smtClean="0"/>
              <a:t>You can modify these values as you see fit for your particular briefing needs</a:t>
            </a:r>
          </a:p>
          <a:p>
            <a:endParaRPr lang="en-US" dirty="0"/>
          </a:p>
          <a:p>
            <a:r>
              <a:rPr lang="en-US" dirty="0" smtClean="0"/>
              <a:t>When you have a plot you want to convert to an image or screenshot, you can call </a:t>
            </a:r>
            <a:r>
              <a:rPr lang="en-US" dirty="0" err="1" smtClean="0"/>
              <a:t>PrepForPrint</a:t>
            </a:r>
            <a:r>
              <a:rPr lang="en-US" dirty="0" smtClean="0"/>
              <a:t> with a figure number/handle and this structure, and </a:t>
            </a:r>
            <a:r>
              <a:rPr lang="en-US" dirty="0" err="1" smtClean="0"/>
              <a:t>PrepForPrint</a:t>
            </a:r>
            <a:r>
              <a:rPr lang="en-US" dirty="0" smtClean="0"/>
              <a:t> will use the values in the structure and update all relevant objects in the figure.</a:t>
            </a:r>
            <a:endParaRPr lang="en-US" dirty="0"/>
          </a:p>
          <a:p>
            <a:endParaRPr lang="en-US" dirty="0"/>
          </a:p>
        </p:txBody>
      </p:sp>
    </p:spTree>
    <p:extLst>
      <p:ext uri="{BB962C8B-B14F-4D97-AF65-F5344CB8AC3E}">
        <p14:creationId xmlns:p14="http://schemas.microsoft.com/office/powerpoint/2010/main" val="3381363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0" y="4457699"/>
            <a:ext cx="3211810" cy="2235200"/>
          </a:xfrm>
          <a:prstGeom prst="rect">
            <a:avLst/>
          </a:prstGeom>
        </p:spPr>
      </p:pic>
      <p:sp>
        <p:nvSpPr>
          <p:cNvPr id="2" name="Title 1"/>
          <p:cNvSpPr>
            <a:spLocks noGrp="1"/>
          </p:cNvSpPr>
          <p:nvPr>
            <p:ph type="title"/>
          </p:nvPr>
        </p:nvSpPr>
        <p:spPr/>
        <p:txBody>
          <a:bodyPr/>
          <a:lstStyle/>
          <a:p>
            <a:r>
              <a:rPr lang="en-US" dirty="0" err="1" smtClean="0"/>
              <a:t>PrepForPrint</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a:latin typeface="Courier New" panose="02070309020205020404" pitchFamily="49" charset="0"/>
                <a:cs typeface="Courier New" panose="02070309020205020404" pitchFamily="49" charset="0"/>
              </a:rPr>
              <a:t>c</a:t>
            </a:r>
            <a:r>
              <a:rPr lang="en-US" sz="1800" dirty="0" smtClean="0">
                <a:latin typeface="Courier New" panose="02070309020205020404" pitchFamily="49" charset="0"/>
                <a:cs typeface="Courier New" panose="02070309020205020404" pitchFamily="49" charset="0"/>
              </a:rPr>
              <a:t>lose all; clear all; </a:t>
            </a:r>
            <a:r>
              <a:rPr lang="en-US" sz="1800" dirty="0" err="1" smtClean="0">
                <a:latin typeface="Courier New" panose="02070309020205020404" pitchFamily="49" charset="0"/>
                <a:cs typeface="Courier New" panose="02070309020205020404" pitchFamily="49" charset="0"/>
              </a:rPr>
              <a:t>clc</a:t>
            </a:r>
            <a:endParaRPr lang="en-US" sz="1800" dirty="0" smtClean="0">
              <a:latin typeface="Courier New" panose="02070309020205020404" pitchFamily="49" charset="0"/>
              <a:cs typeface="Courier New" panose="02070309020205020404" pitchFamily="49" charset="0"/>
            </a:endParaRPr>
          </a:p>
          <a:p>
            <a:pPr marL="0" indent="0">
              <a:buNone/>
            </a:pPr>
            <a:r>
              <a:rPr lang="en-US" sz="1800" dirty="0" smtClean="0">
                <a:latin typeface="Courier New" panose="02070309020205020404" pitchFamily="49" charset="0"/>
                <a:cs typeface="Courier New" panose="02070309020205020404" pitchFamily="49" charset="0"/>
              </a:rPr>
              <a:t>pp = </a:t>
            </a:r>
            <a:r>
              <a:rPr lang="en-US" sz="1800" dirty="0" err="1" smtClean="0">
                <a:latin typeface="Courier New" panose="02070309020205020404" pitchFamily="49" charset="0"/>
                <a:cs typeface="Courier New" panose="02070309020205020404" pitchFamily="49" charset="0"/>
              </a:rPr>
              <a:t>PrepForPrint</a:t>
            </a:r>
            <a:r>
              <a:rPr lang="en-US" sz="1800" dirty="0" smtClean="0">
                <a:latin typeface="Courier New" panose="02070309020205020404" pitchFamily="49" charset="0"/>
                <a:cs typeface="Courier New" panose="02070309020205020404" pitchFamily="49" charset="0"/>
              </a:rPr>
              <a:t>; </a:t>
            </a:r>
            <a:r>
              <a:rPr lang="en-US" sz="1800" dirty="0" smtClean="0">
                <a:solidFill>
                  <a:srgbClr val="3C972D"/>
                </a:solidFill>
                <a:latin typeface="Courier New" panose="02070309020205020404" pitchFamily="49" charset="0"/>
                <a:cs typeface="Courier New" panose="02070309020205020404" pitchFamily="49" charset="0"/>
              </a:rPr>
              <a:t>% initialize default structure</a:t>
            </a:r>
          </a:p>
          <a:p>
            <a:pPr marL="0" indent="0">
              <a:buNone/>
            </a:pPr>
            <a:r>
              <a:rPr lang="en-US" sz="1800" dirty="0" smtClean="0">
                <a:latin typeface="Courier New" panose="02070309020205020404" pitchFamily="49" charset="0"/>
                <a:cs typeface="Courier New" panose="02070309020205020404" pitchFamily="49" charset="0"/>
              </a:rPr>
              <a:t>figure;</a:t>
            </a:r>
          </a:p>
          <a:p>
            <a:pPr marL="0" indent="0">
              <a:buNone/>
            </a:pPr>
            <a:r>
              <a:rPr lang="en-US" sz="1800" dirty="0" smtClean="0">
                <a:latin typeface="Courier New" panose="02070309020205020404" pitchFamily="49" charset="0"/>
                <a:cs typeface="Courier New" panose="02070309020205020404" pitchFamily="49" charset="0"/>
              </a:rPr>
              <a:t>plot(</a:t>
            </a:r>
            <a:r>
              <a:rPr lang="en-US" sz="1800" dirty="0" err="1" smtClean="0">
                <a:latin typeface="Courier New" panose="02070309020205020404" pitchFamily="49" charset="0"/>
                <a:cs typeface="Courier New" panose="02070309020205020404" pitchFamily="49" charset="0"/>
              </a:rPr>
              <a:t>randn</a:t>
            </a:r>
            <a:r>
              <a:rPr lang="en-US" sz="1800" dirty="0" smtClean="0">
                <a:latin typeface="Courier New" panose="02070309020205020404" pitchFamily="49" charset="0"/>
                <a:cs typeface="Courier New" panose="02070309020205020404" pitchFamily="49" charset="0"/>
              </a:rPr>
              <a:t>(1,100))</a:t>
            </a:r>
          </a:p>
          <a:p>
            <a:pPr marL="0" indent="0">
              <a:buNone/>
            </a:pPr>
            <a:r>
              <a:rPr lang="en-US" sz="1800" dirty="0" err="1" smtClean="0">
                <a:latin typeface="Courier New" panose="02070309020205020404" pitchFamily="49" charset="0"/>
                <a:cs typeface="Courier New" panose="02070309020205020404" pitchFamily="49" charset="0"/>
              </a:rPr>
              <a:t>PrepForPrint</a:t>
            </a:r>
            <a:r>
              <a:rPr lang="en-US" sz="1800" dirty="0" smtClean="0">
                <a:latin typeface="Courier New" panose="02070309020205020404" pitchFamily="49" charset="0"/>
                <a:cs typeface="Courier New" panose="02070309020205020404" pitchFamily="49" charset="0"/>
              </a:rPr>
              <a:t>(</a:t>
            </a:r>
            <a:r>
              <a:rPr lang="en-US" sz="1800" dirty="0" err="1" smtClean="0">
                <a:latin typeface="Courier New" panose="02070309020205020404" pitchFamily="49" charset="0"/>
                <a:cs typeface="Courier New" panose="02070309020205020404" pitchFamily="49" charset="0"/>
              </a:rPr>
              <a:t>gcf,pp</a:t>
            </a:r>
            <a:r>
              <a:rPr lang="en-US" sz="1800" dirty="0" smtClean="0">
                <a:latin typeface="Courier New" panose="02070309020205020404" pitchFamily="49" charset="0"/>
                <a:cs typeface="Courier New" panose="02070309020205020404" pitchFamily="49" charset="0"/>
              </a:rPr>
              <a:t>) </a:t>
            </a:r>
            <a:r>
              <a:rPr lang="en-US" sz="1800" dirty="0" smtClean="0">
                <a:solidFill>
                  <a:srgbClr val="3C972D"/>
                </a:solidFill>
                <a:latin typeface="Courier New" panose="02070309020205020404" pitchFamily="49" charset="0"/>
                <a:cs typeface="Courier New" panose="02070309020205020404" pitchFamily="49" charset="0"/>
              </a:rPr>
              <a:t>% applies properties in “pp”</a:t>
            </a:r>
          </a:p>
          <a:p>
            <a:pPr marL="0" indent="0">
              <a:buNone/>
            </a:pPr>
            <a:r>
              <a:rPr lang="en-US" sz="1800" dirty="0" smtClean="0">
                <a:solidFill>
                  <a:srgbClr val="3C972D"/>
                </a:solidFill>
                <a:latin typeface="Courier New" panose="02070309020205020404" pitchFamily="49" charset="0"/>
                <a:cs typeface="Courier New" panose="02070309020205020404" pitchFamily="49" charset="0"/>
              </a:rPr>
              <a:t>                     % to all relevant objects in</a:t>
            </a:r>
          </a:p>
          <a:p>
            <a:pPr marL="0" indent="0">
              <a:buNone/>
            </a:pPr>
            <a:r>
              <a:rPr lang="en-US" sz="1800" dirty="0" smtClean="0">
                <a:solidFill>
                  <a:srgbClr val="3C972D"/>
                </a:solidFill>
                <a:latin typeface="Courier New" panose="02070309020205020404" pitchFamily="49" charset="0"/>
                <a:cs typeface="Courier New" panose="02070309020205020404" pitchFamily="49" charset="0"/>
              </a:rPr>
              <a:t>                     % current figure</a:t>
            </a:r>
            <a:endParaRPr lang="en-US" sz="1800" dirty="0">
              <a:solidFill>
                <a:srgbClr val="3C972D"/>
              </a:solidFill>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1051409" y="4457701"/>
            <a:ext cx="3211810" cy="2235198"/>
          </a:xfrm>
          <a:prstGeom prst="rect">
            <a:avLst/>
          </a:prstGeom>
        </p:spPr>
      </p:pic>
    </p:spTree>
    <p:extLst>
      <p:ext uri="{BB962C8B-B14F-4D97-AF65-F5344CB8AC3E}">
        <p14:creationId xmlns:p14="http://schemas.microsoft.com/office/powerpoint/2010/main" val="36595269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PrepForPrint</a:t>
            </a:r>
            <a:endParaRPr lang="en-US" dirty="0"/>
          </a:p>
        </p:txBody>
      </p:sp>
      <p:sp>
        <p:nvSpPr>
          <p:cNvPr id="5" name="Content Placeholder 4"/>
          <p:cNvSpPr>
            <a:spLocks noGrp="1"/>
          </p:cNvSpPr>
          <p:nvPr>
            <p:ph idx="1"/>
          </p:nvPr>
        </p:nvSpPr>
        <p:spPr/>
        <p:txBody>
          <a:bodyPr>
            <a:normAutofit/>
          </a:bodyPr>
          <a:lstStyle/>
          <a:p>
            <a:pPr marL="0" indent="0">
              <a:buNone/>
            </a:pPr>
            <a:r>
              <a:rPr lang="en-US" sz="1600" dirty="0" smtClean="0">
                <a:latin typeface="Courier New" panose="02070309020205020404" pitchFamily="49" charset="0"/>
                <a:cs typeface="Courier New" panose="02070309020205020404" pitchFamily="49" charset="0"/>
              </a:rPr>
              <a:t>pp </a:t>
            </a:r>
            <a:r>
              <a:rPr lang="en-US" sz="1600" dirty="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PrepForPrint</a:t>
            </a:r>
            <a:r>
              <a:rPr lang="en-US" sz="1600" dirty="0" smtClean="0">
                <a:latin typeface="Courier New" panose="02070309020205020404" pitchFamily="49" charset="0"/>
                <a:cs typeface="Courier New" panose="02070309020205020404" pitchFamily="49" charset="0"/>
              </a:rPr>
              <a:t> </a:t>
            </a:r>
            <a:r>
              <a:rPr lang="en-US" sz="1600" dirty="0">
                <a:solidFill>
                  <a:srgbClr val="3C972D"/>
                </a:solidFill>
                <a:latin typeface="Courier New" panose="02070309020205020404" pitchFamily="49" charset="0"/>
                <a:cs typeface="Courier New" panose="02070309020205020404" pitchFamily="49" charset="0"/>
              </a:rPr>
              <a:t>% initialize default structure</a:t>
            </a:r>
          </a:p>
          <a:p>
            <a:pPr marL="0" indent="0">
              <a:buNone/>
            </a:pPr>
            <a:endParaRPr lang="en-US" sz="1600" dirty="0"/>
          </a:p>
        </p:txBody>
      </p:sp>
      <p:pic>
        <p:nvPicPr>
          <p:cNvPr id="4" name="Picture 3"/>
          <p:cNvPicPr>
            <a:picLocks noChangeAspect="1"/>
          </p:cNvPicPr>
          <p:nvPr/>
        </p:nvPicPr>
        <p:blipFill>
          <a:blip r:embed="rId2"/>
          <a:stretch>
            <a:fillRect/>
          </a:stretch>
        </p:blipFill>
        <p:spPr>
          <a:xfrm>
            <a:off x="2619375" y="2501899"/>
            <a:ext cx="3905250" cy="3810000"/>
          </a:xfrm>
          <a:prstGeom prst="rect">
            <a:avLst/>
          </a:prstGeom>
          <a:ln w="12700">
            <a:solidFill>
              <a:schemeClr val="bg1">
                <a:lumMod val="50000"/>
              </a:schemeClr>
            </a:solidFill>
          </a:ln>
          <a:effectLst>
            <a:outerShdw blurRad="50800" dist="38100" dir="2700000" algn="tl" rotWithShape="0">
              <a:prstClr val="black">
                <a:alpha val="40000"/>
              </a:prstClr>
            </a:outerShdw>
          </a:effectLst>
        </p:spPr>
      </p:pic>
      <p:cxnSp>
        <p:nvCxnSpPr>
          <p:cNvPr id="7" name="Straight Arrow Connector 6"/>
          <p:cNvCxnSpPr/>
          <p:nvPr/>
        </p:nvCxnSpPr>
        <p:spPr>
          <a:xfrm flipV="1">
            <a:off x="4481689" y="3499556"/>
            <a:ext cx="2325511" cy="451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6728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PrepForPrint</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smtClean="0">
                <a:cs typeface="Courier New" panose="02070309020205020404" pitchFamily="49" charset="0"/>
              </a:rPr>
              <a:t>Update any values in the </a:t>
            </a:r>
            <a:r>
              <a:rPr lang="en-US" sz="2000" dirty="0" err="1" smtClean="0">
                <a:cs typeface="Courier New" panose="02070309020205020404" pitchFamily="49" charset="0"/>
              </a:rPr>
              <a:t>PrepForPrint</a:t>
            </a:r>
            <a:r>
              <a:rPr lang="en-US" sz="2000" dirty="0" smtClean="0">
                <a:cs typeface="Courier New" panose="02070309020205020404" pitchFamily="49" charset="0"/>
              </a:rPr>
              <a:t> structure “pp” and re-run </a:t>
            </a:r>
            <a:r>
              <a:rPr lang="en-US" sz="2000" dirty="0" err="1" smtClean="0">
                <a:cs typeface="Courier New" panose="02070309020205020404" pitchFamily="49" charset="0"/>
              </a:rPr>
              <a:t>PrepForPrint</a:t>
            </a:r>
            <a:r>
              <a:rPr lang="en-US" sz="2000" dirty="0" smtClean="0">
                <a:cs typeface="Courier New" panose="02070309020205020404" pitchFamily="49" charset="0"/>
              </a:rPr>
              <a:t>(</a:t>
            </a:r>
            <a:r>
              <a:rPr lang="en-US" sz="2000" dirty="0" err="1" smtClean="0">
                <a:cs typeface="Courier New" panose="02070309020205020404" pitchFamily="49" charset="0"/>
              </a:rPr>
              <a:t>gcf,pp</a:t>
            </a:r>
            <a:r>
              <a:rPr lang="en-US" sz="2000" dirty="0" smtClean="0">
                <a:cs typeface="Courier New" panose="02070309020205020404" pitchFamily="49" charset="0"/>
              </a:rPr>
              <a:t>) to apply changes:</a:t>
            </a:r>
          </a:p>
        </p:txBody>
      </p:sp>
      <p:pic>
        <p:nvPicPr>
          <p:cNvPr id="4" name="Picture 3"/>
          <p:cNvPicPr>
            <a:picLocks noChangeAspect="1"/>
          </p:cNvPicPr>
          <p:nvPr/>
        </p:nvPicPr>
        <p:blipFill>
          <a:blip r:embed="rId2"/>
          <a:stretch>
            <a:fillRect/>
          </a:stretch>
        </p:blipFill>
        <p:spPr>
          <a:xfrm>
            <a:off x="4685356" y="2857500"/>
            <a:ext cx="3211812" cy="2235200"/>
          </a:xfrm>
          <a:prstGeom prst="rect">
            <a:avLst/>
          </a:prstGeom>
        </p:spPr>
      </p:pic>
      <p:pic>
        <p:nvPicPr>
          <p:cNvPr id="5" name="Picture 4"/>
          <p:cNvPicPr>
            <a:picLocks noChangeAspect="1"/>
          </p:cNvPicPr>
          <p:nvPr/>
        </p:nvPicPr>
        <p:blipFill>
          <a:blip r:embed="rId3"/>
          <a:stretch>
            <a:fillRect/>
          </a:stretch>
        </p:blipFill>
        <p:spPr>
          <a:xfrm>
            <a:off x="855365" y="2857499"/>
            <a:ext cx="3211810" cy="2235200"/>
          </a:xfrm>
          <a:prstGeom prst="rect">
            <a:avLst/>
          </a:prstGeom>
        </p:spPr>
      </p:pic>
      <p:sp>
        <p:nvSpPr>
          <p:cNvPr id="6" name="Rectangle 5"/>
          <p:cNvSpPr/>
          <p:nvPr/>
        </p:nvSpPr>
        <p:spPr>
          <a:xfrm>
            <a:off x="990354" y="5209141"/>
            <a:ext cx="2941831" cy="369332"/>
          </a:xfrm>
          <a:prstGeom prst="rect">
            <a:avLst/>
          </a:prstGeom>
        </p:spPr>
        <p:txBody>
          <a:bodyPr wrap="none">
            <a:spAutoFit/>
          </a:bodyPr>
          <a:lstStyle/>
          <a:p>
            <a:r>
              <a:rPr lang="en-US" dirty="0" err="1" smtClean="0">
                <a:latin typeface="Courier New" panose="02070309020205020404" pitchFamily="49" charset="0"/>
                <a:cs typeface="Courier New" panose="02070309020205020404" pitchFamily="49" charset="0"/>
              </a:rPr>
              <a:t>pp.axisFontSize</a:t>
            </a:r>
            <a:r>
              <a:rPr lang="en-US" dirty="0" smtClean="0">
                <a:latin typeface="Courier New" panose="02070309020205020404" pitchFamily="49" charset="0"/>
                <a:cs typeface="Courier New" panose="02070309020205020404" pitchFamily="49" charset="0"/>
              </a:rPr>
              <a:t> = 10</a:t>
            </a:r>
          </a:p>
        </p:txBody>
      </p:sp>
      <p:sp>
        <p:nvSpPr>
          <p:cNvPr id="7" name="Rectangle 6"/>
          <p:cNvSpPr/>
          <p:nvPr/>
        </p:nvSpPr>
        <p:spPr>
          <a:xfrm>
            <a:off x="4820346" y="5209141"/>
            <a:ext cx="2941831" cy="369332"/>
          </a:xfrm>
          <a:prstGeom prst="rect">
            <a:avLst/>
          </a:prstGeom>
        </p:spPr>
        <p:txBody>
          <a:bodyPr wrap="none">
            <a:spAutoFit/>
          </a:bodyPr>
          <a:lstStyle/>
          <a:p>
            <a:r>
              <a:rPr lang="en-US" dirty="0" err="1" smtClean="0">
                <a:latin typeface="Courier New" panose="02070309020205020404" pitchFamily="49" charset="0"/>
                <a:cs typeface="Courier New" panose="02070309020205020404" pitchFamily="49" charset="0"/>
              </a:rPr>
              <a:t>pp.axisFontSize</a:t>
            </a:r>
            <a:r>
              <a:rPr lang="en-US" dirty="0" smtClean="0">
                <a:latin typeface="Courier New" panose="02070309020205020404" pitchFamily="49" charset="0"/>
                <a:cs typeface="Courier New" panose="02070309020205020404" pitchFamily="49" charset="0"/>
              </a:rPr>
              <a:t> = 14</a:t>
            </a:r>
          </a:p>
        </p:txBody>
      </p:sp>
    </p:spTree>
    <p:extLst>
      <p:ext uri="{BB962C8B-B14F-4D97-AF65-F5344CB8AC3E}">
        <p14:creationId xmlns:p14="http://schemas.microsoft.com/office/powerpoint/2010/main" val="571491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kprint</a:t>
            </a:r>
            <a:r>
              <a:rPr lang="en-US" dirty="0" smtClean="0"/>
              <a:t/>
            </a:r>
            <a:br>
              <a:rPr lang="en-US" dirty="0" smtClean="0"/>
            </a:br>
            <a:r>
              <a:rPr lang="en-US" dirty="0"/>
              <a:t>	</a:t>
            </a:r>
            <a:r>
              <a:rPr lang="en-US" sz="2000" dirty="0" err="1" smtClean="0"/>
              <a:t>kprint</a:t>
            </a:r>
            <a:r>
              <a:rPr lang="en-US" sz="2000" dirty="0" smtClean="0"/>
              <a:t>(</a:t>
            </a:r>
            <a:r>
              <a:rPr lang="en-US" sz="2000" dirty="0" err="1" smtClean="0"/>
              <a:t>fignum</a:t>
            </a:r>
            <a:r>
              <a:rPr lang="en-US" sz="2000" dirty="0" smtClean="0"/>
              <a:t>, filename, dpi (integer))</a:t>
            </a:r>
            <a:endParaRPr lang="en-US" dirty="0"/>
          </a:p>
        </p:txBody>
      </p:sp>
      <p:sp>
        <p:nvSpPr>
          <p:cNvPr id="3" name="Content Placeholder 2"/>
          <p:cNvSpPr>
            <a:spLocks noGrp="1"/>
          </p:cNvSpPr>
          <p:nvPr>
            <p:ph idx="1"/>
          </p:nvPr>
        </p:nvSpPr>
        <p:spPr/>
        <p:txBody>
          <a:bodyPr/>
          <a:lstStyle/>
          <a:p>
            <a:r>
              <a:rPr lang="en-US" dirty="0" smtClean="0"/>
              <a:t>The simplest method for getting cropped image files of a figure programmatically</a:t>
            </a:r>
          </a:p>
        </p:txBody>
      </p:sp>
      <p:pic>
        <p:nvPicPr>
          <p:cNvPr id="4" name="Picture 3"/>
          <p:cNvPicPr>
            <a:picLocks noChangeAspect="1"/>
          </p:cNvPicPr>
          <p:nvPr/>
        </p:nvPicPr>
        <p:blipFill>
          <a:blip r:embed="rId2"/>
          <a:stretch>
            <a:fillRect/>
          </a:stretch>
        </p:blipFill>
        <p:spPr>
          <a:xfrm>
            <a:off x="336550" y="2903538"/>
            <a:ext cx="4448175" cy="3095625"/>
          </a:xfrm>
          <a:prstGeom prst="rect">
            <a:avLst/>
          </a:prstGeom>
        </p:spPr>
      </p:pic>
      <p:sp>
        <p:nvSpPr>
          <p:cNvPr id="6" name="Arc 5"/>
          <p:cNvSpPr/>
          <p:nvPr/>
        </p:nvSpPr>
        <p:spPr>
          <a:xfrm flipV="1">
            <a:off x="3425825" y="5469290"/>
            <a:ext cx="2717800" cy="901700"/>
          </a:xfrm>
          <a:prstGeom prst="arc">
            <a:avLst>
              <a:gd name="adj1" fmla="val 11128585"/>
              <a:gd name="adj2" fmla="val 2158566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p:cNvSpPr/>
          <p:nvPr/>
        </p:nvSpPr>
        <p:spPr>
          <a:xfrm>
            <a:off x="2900235" y="6426728"/>
            <a:ext cx="3768980" cy="369332"/>
          </a:xfrm>
          <a:prstGeom prst="rect">
            <a:avLst/>
          </a:prstGeom>
          <a:solidFill>
            <a:schemeClr val="bg1"/>
          </a:solidFill>
        </p:spPr>
        <p:txBody>
          <a:bodyPr wrap="none">
            <a:spAutoFit/>
          </a:bodyPr>
          <a:lstStyle/>
          <a:p>
            <a:r>
              <a:rPr lang="en-US" dirty="0" err="1" smtClean="0">
                <a:latin typeface="Courier New" panose="02070309020205020404" pitchFamily="49" charset="0"/>
                <a:cs typeface="Courier New" panose="02070309020205020404" pitchFamily="49" charset="0"/>
              </a:rPr>
              <a:t>kprint</a:t>
            </a:r>
            <a:r>
              <a:rPr lang="en-US" dirty="0" smtClean="0">
                <a:latin typeface="Courier New" panose="02070309020205020404" pitchFamily="49" charset="0"/>
                <a:cs typeface="Courier New" panose="02070309020205020404" pitchFamily="49" charset="0"/>
              </a:rPr>
              <a:t>(gcf,'test.png',180)</a:t>
            </a:r>
            <a:endParaRPr lang="en-US" dirty="0">
              <a:latin typeface="Courier New" panose="02070309020205020404" pitchFamily="49" charset="0"/>
              <a:cs typeface="Courier New" panose="02070309020205020404" pitchFamily="49"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825" y="3573640"/>
            <a:ext cx="3905600" cy="2229554"/>
          </a:xfrm>
          <a:prstGeom prst="rect">
            <a:avLst/>
          </a:prstGeom>
          <a:ln>
            <a:solidFill>
              <a:schemeClr val="bg1">
                <a:lumMod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963493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38339" y="3350505"/>
            <a:ext cx="3619834" cy="3259139"/>
          </a:xfrm>
          <a:prstGeom prst="rect">
            <a:avLst/>
          </a:prstGeom>
        </p:spPr>
      </p:pic>
      <p:sp>
        <p:nvSpPr>
          <p:cNvPr id="2" name="Title 1"/>
          <p:cNvSpPr>
            <a:spLocks noGrp="1"/>
          </p:cNvSpPr>
          <p:nvPr>
            <p:ph type="title"/>
          </p:nvPr>
        </p:nvSpPr>
        <p:spPr/>
        <p:txBody>
          <a:bodyPr/>
          <a:lstStyle/>
          <a:p>
            <a:r>
              <a:rPr lang="en-US" dirty="0" err="1" smtClean="0"/>
              <a:t>add_print_callbacks</a:t>
            </a:r>
            <a:r>
              <a:rPr lang="en-US" dirty="0" smtClean="0"/>
              <a:t/>
            </a:r>
            <a:br>
              <a:rPr lang="en-US" dirty="0" smtClean="0"/>
            </a:br>
            <a:r>
              <a:rPr lang="en-US" dirty="0" err="1" smtClean="0"/>
              <a:t>add_analysis_callbacks</a:t>
            </a:r>
            <a:endParaRPr lang="en-US" dirty="0"/>
          </a:p>
        </p:txBody>
      </p:sp>
      <p:sp>
        <p:nvSpPr>
          <p:cNvPr id="3" name="Content Placeholder 2"/>
          <p:cNvSpPr>
            <a:spLocks noGrp="1"/>
          </p:cNvSpPr>
          <p:nvPr>
            <p:ph idx="1"/>
          </p:nvPr>
        </p:nvSpPr>
        <p:spPr/>
        <p:txBody>
          <a:bodyPr>
            <a:normAutofit/>
          </a:bodyPr>
          <a:lstStyle/>
          <a:p>
            <a:pPr marL="0" indent="0">
              <a:buNone/>
            </a:pPr>
            <a:r>
              <a:rPr lang="en-US" sz="1600" dirty="0" smtClean="0">
                <a:latin typeface="Courier New" panose="02070309020205020404" pitchFamily="49" charset="0"/>
                <a:cs typeface="Courier New" panose="02070309020205020404" pitchFamily="49" charset="0"/>
              </a:rPr>
              <a:t>figure;</a:t>
            </a:r>
          </a:p>
          <a:p>
            <a:pPr marL="0" indent="0">
              <a:buNone/>
            </a:pPr>
            <a:r>
              <a:rPr lang="en-US" sz="1600" dirty="0" smtClean="0">
                <a:solidFill>
                  <a:srgbClr val="3C972D"/>
                </a:solidFill>
                <a:latin typeface="Courier New" panose="02070309020205020404" pitchFamily="49" charset="0"/>
                <a:cs typeface="Courier New" panose="02070309020205020404" pitchFamily="49" charset="0"/>
              </a:rPr>
              <a:t>% add the following lines right after you create a figure</a:t>
            </a:r>
          </a:p>
          <a:p>
            <a:pPr marL="0" indent="0">
              <a:buNone/>
            </a:pPr>
            <a:r>
              <a:rPr lang="en-US" sz="1600" dirty="0" err="1" smtClean="0">
                <a:latin typeface="Courier New" panose="02070309020205020404" pitchFamily="49" charset="0"/>
                <a:cs typeface="Courier New" panose="02070309020205020404" pitchFamily="49" charset="0"/>
              </a:rPr>
              <a:t>add_analysis_callbacks</a:t>
            </a:r>
            <a:r>
              <a:rPr lang="en-US" sz="1600" dirty="0" smtClean="0">
                <a:latin typeface="Courier New" panose="02070309020205020404" pitchFamily="49" charset="0"/>
                <a:cs typeface="Courier New" panose="02070309020205020404" pitchFamily="49" charset="0"/>
              </a:rPr>
              <a:t>;</a:t>
            </a:r>
          </a:p>
          <a:p>
            <a:pPr marL="0" indent="0">
              <a:buNone/>
            </a:pPr>
            <a:r>
              <a:rPr lang="en-US" sz="1600" dirty="0" err="1" smtClean="0">
                <a:latin typeface="Courier New" panose="02070309020205020404" pitchFamily="49" charset="0"/>
                <a:cs typeface="Courier New" panose="02070309020205020404" pitchFamily="49" charset="0"/>
              </a:rPr>
              <a:t>add_print_callbacks</a:t>
            </a:r>
            <a:r>
              <a:rPr lang="en-US" sz="1600" dirty="0" smtClean="0">
                <a:latin typeface="Courier New" panose="02070309020205020404" pitchFamily="49" charset="0"/>
                <a:cs typeface="Courier New" panose="02070309020205020404" pitchFamily="49" charset="0"/>
              </a:rPr>
              <a:t>;</a:t>
            </a:r>
            <a:endParaRPr lang="en-US" sz="1600" dirty="0" smtClean="0">
              <a:solidFill>
                <a:srgbClr val="3C972D"/>
              </a:solidFill>
              <a:latin typeface="Courier New" panose="02070309020205020404" pitchFamily="49" charset="0"/>
              <a:cs typeface="Courier New" panose="02070309020205020404" pitchFamily="49" charset="0"/>
            </a:endParaRPr>
          </a:p>
          <a:p>
            <a:pPr marL="0" indent="0">
              <a:buNone/>
            </a:pPr>
            <a:endParaRPr lang="en-US" sz="1600" dirty="0" smtClean="0">
              <a:latin typeface="Courier New" panose="02070309020205020404" pitchFamily="49" charset="0"/>
              <a:cs typeface="Courier New" panose="02070309020205020404" pitchFamily="49" charset="0"/>
            </a:endParaRPr>
          </a:p>
        </p:txBody>
      </p:sp>
      <p:pic>
        <p:nvPicPr>
          <p:cNvPr id="9" name="Picture 8"/>
          <p:cNvPicPr>
            <a:picLocks noChangeAspect="1"/>
          </p:cNvPicPr>
          <p:nvPr/>
        </p:nvPicPr>
        <p:blipFill>
          <a:blip r:embed="rId3"/>
          <a:stretch>
            <a:fillRect/>
          </a:stretch>
        </p:blipFill>
        <p:spPr>
          <a:xfrm>
            <a:off x="4752622" y="3189481"/>
            <a:ext cx="3619834" cy="3420163"/>
          </a:xfrm>
          <a:prstGeom prst="rect">
            <a:avLst/>
          </a:prstGeom>
        </p:spPr>
      </p:pic>
    </p:spTree>
    <p:extLst>
      <p:ext uri="{BB962C8B-B14F-4D97-AF65-F5344CB8AC3E}">
        <p14:creationId xmlns:p14="http://schemas.microsoft.com/office/powerpoint/2010/main" val="847389200"/>
      </p:ext>
    </p:extLst>
  </p:cSld>
  <p:clrMapOvr>
    <a:masterClrMapping/>
  </p:clrMapOvr>
  <p:timing>
    <p:tnLst>
      <p:par>
        <p:cTn id="1" dur="indefinite" restart="never" nodeType="tmRoot"/>
      </p:par>
    </p:tnLst>
  </p:timing>
</p:sld>
</file>

<file path=ppt/theme/theme1.xml><?xml version="1.0" encoding="utf-8"?>
<a:theme xmlns:a="http://schemas.openxmlformats.org/drawingml/2006/main" name="RcsTool">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RcsTool</Template>
  <TotalTime>7139</TotalTime>
  <Words>1206</Words>
  <Application>Microsoft Office PowerPoint</Application>
  <PresentationFormat>On-screen Show (4:3)</PresentationFormat>
  <Paragraphs>170</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Calibri Light</vt:lpstr>
      <vt:lpstr>Courier New</vt:lpstr>
      <vt:lpstr>RcsTool</vt:lpstr>
      <vt:lpstr>MATLAB Analysis Tools</vt:lpstr>
      <vt:lpstr>Tool Locations</vt:lpstr>
      <vt:lpstr>Outline</vt:lpstr>
      <vt:lpstr>PrepForPrint</vt:lpstr>
      <vt:lpstr>PrepForPrint</vt:lpstr>
      <vt:lpstr>PrepForPrint</vt:lpstr>
      <vt:lpstr>PrepForPrint</vt:lpstr>
      <vt:lpstr>kprint  kprint(fignum, filename, dpi (integer))</vt:lpstr>
      <vt:lpstr>add_print_callbacks add_analysis_callbacks</vt:lpstr>
      <vt:lpstr>add_print_callbacks</vt:lpstr>
      <vt:lpstr>add_analysis_callbacks</vt:lpstr>
      <vt:lpstr>add_analysis_callbacks</vt:lpstr>
      <vt:lpstr>add_analysis_callbacks</vt:lpstr>
      <vt:lpstr>add_analysis_callbacks</vt:lpstr>
      <vt:lpstr>add_analysis_callbacks</vt:lpstr>
      <vt:lpstr>add_analysis_callbacks</vt:lpstr>
      <vt:lpstr>add_analysis_callbacks</vt:lpstr>
      <vt:lpstr>add_analysis_callbacks</vt:lpstr>
      <vt:lpstr>add_analysis_callbacks</vt:lpstr>
      <vt:lpstr>add_analysis_callbacks</vt:lpstr>
      <vt:lpstr>add_analysis_callbacks</vt:lpstr>
      <vt:lpstr>add_analysis_callbacks</vt:lpstr>
      <vt:lpstr>add_analysis_callbacks</vt:lpstr>
      <vt:lpstr>add_analysis_callbacks</vt:lpstr>
      <vt:lpstr>add_analysis_callbacks</vt:lpstr>
      <vt:lpstr>add_analysis_callbacks</vt:lpstr>
      <vt:lpstr>add_analysis_callbacks</vt:lpstr>
      <vt:lpstr>add_analysis_callbacks</vt:lpstr>
      <vt:lpstr>add_analysis_callbacks</vt:lpstr>
      <vt:lpstr>add_analysis_callbacks</vt:lpstr>
      <vt:lpstr>add_analysis_callbacks</vt:lpstr>
      <vt:lpstr>add_analysis_callbacks</vt:lpstr>
      <vt:lpstr>add_analysis_callbacks</vt:lpstr>
      <vt:lpstr>add_analysis_callbacks</vt:lpstr>
      <vt:lpstr>add_analysis_callbacks</vt:lpstr>
    </vt:vector>
  </TitlesOfParts>
  <Company>U.S. Department of Defense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 Analysis Tools</dc:title>
  <dc:creator>Jeff A. Hole</dc:creator>
  <cp:lastModifiedBy>Jeff A. Hole</cp:lastModifiedBy>
  <cp:revision>74</cp:revision>
  <dcterms:created xsi:type="dcterms:W3CDTF">2019-11-20T16:48:34Z</dcterms:created>
  <dcterms:modified xsi:type="dcterms:W3CDTF">2019-12-27T17:52:02Z</dcterms:modified>
</cp:coreProperties>
</file>